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E3_F20D7C52.xml" ContentType="application/vnd.ms-powerpoint.comments+xml"/>
  <Override PartName="/ppt/notesSlides/notesSlide2.xml" ContentType="application/vnd.openxmlformats-officedocument.presentationml.notesSlide+xml"/>
  <Override PartName="/ppt/comments/modernComment_1C1_4E5BAADD.xml" ContentType="application/vnd.ms-powerpoint.comments+xml"/>
  <Override PartName="/ppt/notesSlides/notesSlide3.xml" ContentType="application/vnd.openxmlformats-officedocument.presentationml.notesSlide+xml"/>
  <Override PartName="/ppt/comments/modernComment_1C4_DB9AD19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464" r:id="rId5"/>
    <p:sldId id="483" r:id="rId6"/>
    <p:sldId id="449" r:id="rId7"/>
    <p:sldId id="500" r:id="rId8"/>
    <p:sldId id="497" r:id="rId9"/>
    <p:sldId id="501" r:id="rId10"/>
    <p:sldId id="538" r:id="rId11"/>
    <p:sldId id="537" r:id="rId12"/>
    <p:sldId id="452" r:id="rId13"/>
    <p:sldId id="451" r:id="rId14"/>
    <p:sldId id="536" r:id="rId15"/>
    <p:sldId id="508" r:id="rId16"/>
    <p:sldId id="509" r:id="rId17"/>
    <p:sldId id="510" r:id="rId18"/>
    <p:sldId id="384" r:id="rId19"/>
    <p:sldId id="466" r:id="rId20"/>
    <p:sldId id="542" r:id="rId21"/>
    <p:sldId id="543" r:id="rId22"/>
    <p:sldId id="544" r:id="rId23"/>
    <p:sldId id="557" r:id="rId24"/>
    <p:sldId id="558" r:id="rId25"/>
    <p:sldId id="559" r:id="rId26"/>
    <p:sldId id="480" r:id="rId27"/>
    <p:sldId id="545" r:id="rId28"/>
    <p:sldId id="546" r:id="rId29"/>
    <p:sldId id="547" r:id="rId30"/>
    <p:sldId id="539" r:id="rId31"/>
    <p:sldId id="540" r:id="rId32"/>
    <p:sldId id="492" r:id="rId33"/>
    <p:sldId id="548" r:id="rId34"/>
    <p:sldId id="549" r:id="rId35"/>
    <p:sldId id="550" r:id="rId36"/>
    <p:sldId id="541" r:id="rId37"/>
    <p:sldId id="493" r:id="rId38"/>
    <p:sldId id="551" r:id="rId39"/>
    <p:sldId id="552" r:id="rId40"/>
    <p:sldId id="553" r:id="rId41"/>
    <p:sldId id="455" r:id="rId42"/>
    <p:sldId id="494" r:id="rId43"/>
    <p:sldId id="554" r:id="rId44"/>
    <p:sldId id="555" r:id="rId45"/>
    <p:sldId id="556" r:id="rId46"/>
    <p:sldId id="499" r:id="rId47"/>
    <p:sldId id="441" r:id="rId48"/>
    <p:sldId id="434" r:id="rId49"/>
    <p:sldId id="491" r:id="rId5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F760C4-F660-4148-AFCB-93F7E50336FF}">
          <p14:sldIdLst>
            <p14:sldId id="464"/>
            <p14:sldId id="483"/>
            <p14:sldId id="449"/>
            <p14:sldId id="500"/>
            <p14:sldId id="497"/>
            <p14:sldId id="501"/>
            <p14:sldId id="538"/>
            <p14:sldId id="537"/>
            <p14:sldId id="452"/>
            <p14:sldId id="451"/>
            <p14:sldId id="536"/>
            <p14:sldId id="508"/>
            <p14:sldId id="509"/>
            <p14:sldId id="510"/>
            <p14:sldId id="384"/>
            <p14:sldId id="466"/>
            <p14:sldId id="542"/>
            <p14:sldId id="543"/>
            <p14:sldId id="544"/>
            <p14:sldId id="557"/>
            <p14:sldId id="558"/>
            <p14:sldId id="559"/>
            <p14:sldId id="480"/>
            <p14:sldId id="545"/>
            <p14:sldId id="546"/>
            <p14:sldId id="547"/>
            <p14:sldId id="539"/>
            <p14:sldId id="540"/>
            <p14:sldId id="492"/>
            <p14:sldId id="548"/>
            <p14:sldId id="549"/>
            <p14:sldId id="550"/>
            <p14:sldId id="541"/>
            <p14:sldId id="493"/>
            <p14:sldId id="551"/>
            <p14:sldId id="552"/>
            <p14:sldId id="553"/>
            <p14:sldId id="455"/>
            <p14:sldId id="494"/>
            <p14:sldId id="554"/>
            <p14:sldId id="555"/>
            <p14:sldId id="556"/>
          </p14:sldIdLst>
        </p14:section>
        <p14:section name="Supportive Resourcees Slides" id="{E31A1521-4FC7-45E2-B462-09B8735C8046}">
          <p14:sldIdLst>
            <p14:sldId id="499"/>
            <p14:sldId id="441"/>
            <p14:sldId id="434"/>
            <p14:sldId id="491"/>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E25311-5139-A13A-47D2-3874A2884BEA}" name="Vanessa Msapenda" initials="VM" userId="S::vanessa.msapenda@anglicarewa.org.au::2ab2da82-8a09-48b6-bd2d-abcad4ff4c1a" providerId="AD"/>
  <p188:author id="{9504F0BA-AA10-8387-0AC8-45A2B3CE2FF9}" name="Julia Gath" initials="JG" userId="S::julia.gath@anglicarewa.org.au::f0830853-a6c3-41ac-9e1c-ef137cbd8c64" providerId="AD"/>
  <p188:author id="{9A1CFBCB-2A24-FBFA-9710-3D7EFAA2C1DE}" name="Julia Gath" initials="JG" userId="S::Julia.Gath@anglicarewa.org.au::f0830853-a6c3-41ac-9e1c-ef137cbd8c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BABFF"/>
    <a:srgbClr val="B8CAFE"/>
    <a:srgbClr val="E2D1FB"/>
    <a:srgbClr val="6666FF"/>
    <a:srgbClr val="CCFFCC"/>
    <a:srgbClr val="FFCC99"/>
    <a:srgbClr val="FFCCCC"/>
    <a:srgbClr val="D0C2E8"/>
    <a:srgbClr val="A28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9F142-EC21-98F0-7745-01AFF9BA63F0}" v="4" dt="2025-06-29T15:23:15.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1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Msapenda" userId="S::vanessa.msapenda@anglicarewa.org.au::2ab2da82-8a09-48b6-bd2d-abcad4ff4c1a" providerId="AD" clId="Web-{0FA9F142-EC21-98F0-7745-01AFF9BA63F0}"/>
    <pc:docChg chg="delSld modSection">
      <pc:chgData name="Vanessa Msapenda" userId="S::vanessa.msapenda@anglicarewa.org.au::2ab2da82-8a09-48b6-bd2d-abcad4ff4c1a" providerId="AD" clId="Web-{0FA9F142-EC21-98F0-7745-01AFF9BA63F0}" dt="2025-06-29T15:23:15.767" v="3"/>
      <pc:docMkLst>
        <pc:docMk/>
      </pc:docMkLst>
      <pc:sldChg chg="del">
        <pc:chgData name="Vanessa Msapenda" userId="S::vanessa.msapenda@anglicarewa.org.au::2ab2da82-8a09-48b6-bd2d-abcad4ff4c1a" providerId="AD" clId="Web-{0FA9F142-EC21-98F0-7745-01AFF9BA63F0}" dt="2025-06-29T15:23:15.767" v="3"/>
        <pc:sldMkLst>
          <pc:docMk/>
          <pc:sldMk cId="733341772" sldId="479"/>
        </pc:sldMkLst>
      </pc:sldChg>
      <pc:sldChg chg="del">
        <pc:chgData name="Vanessa Msapenda" userId="S::vanessa.msapenda@anglicarewa.org.au::2ab2da82-8a09-48b6-bd2d-abcad4ff4c1a" providerId="AD" clId="Web-{0FA9F142-EC21-98F0-7745-01AFF9BA63F0}" dt="2025-06-29T15:23:14.658" v="2"/>
        <pc:sldMkLst>
          <pc:docMk/>
          <pc:sldMk cId="2261069261" sldId="487"/>
        </pc:sldMkLst>
      </pc:sldChg>
      <pc:sldChg chg="del">
        <pc:chgData name="Vanessa Msapenda" userId="S::vanessa.msapenda@anglicarewa.org.au::2ab2da82-8a09-48b6-bd2d-abcad4ff4c1a" providerId="AD" clId="Web-{0FA9F142-EC21-98F0-7745-01AFF9BA63F0}" dt="2025-06-29T15:23:12.626" v="0"/>
        <pc:sldMkLst>
          <pc:docMk/>
          <pc:sldMk cId="2476192844" sldId="489"/>
        </pc:sldMkLst>
      </pc:sldChg>
      <pc:sldChg chg="del">
        <pc:chgData name="Vanessa Msapenda" userId="S::vanessa.msapenda@anglicarewa.org.au::2ab2da82-8a09-48b6-bd2d-abcad4ff4c1a" providerId="AD" clId="Web-{0FA9F142-EC21-98F0-7745-01AFF9BA63F0}" dt="2025-06-29T15:23:13.705" v="1"/>
        <pc:sldMkLst>
          <pc:docMk/>
          <pc:sldMk cId="2480491057" sldId="490"/>
        </pc:sldMkLst>
      </pc:sldChg>
    </pc:docChg>
  </pc:docChgLst>
</pc:chgInfo>
</file>

<file path=ppt/comments/modernComment_1C1_4E5BAADD.xml><?xml version="1.0" encoding="utf-8"?>
<p188:cmLst xmlns:a="http://schemas.openxmlformats.org/drawingml/2006/main" xmlns:r="http://schemas.openxmlformats.org/officeDocument/2006/relationships" xmlns:p188="http://schemas.microsoft.com/office/powerpoint/2018/8/main">
  <p188:cm id="{C9617B62-9419-4471-98CF-368E1739BD6F}" authorId="{9A1CFBCB-2A24-FBFA-9710-3D7EFAA2C1DE}" created="2024-09-25T03:31:26.276">
    <ac:deMkLst xmlns:ac="http://schemas.microsoft.com/office/drawing/2013/main/command">
      <pc:docMk xmlns:pc="http://schemas.microsoft.com/office/powerpoint/2013/main/command"/>
      <pc:sldMk xmlns:pc="http://schemas.microsoft.com/office/powerpoint/2013/main/command" cId="1314630365" sldId="449"/>
      <ac:spMk id="2" creationId="{DA84F599-8FEA-2512-C518-AAFB109A1E55}"/>
    </ac:deMkLst>
    <p188:txBody>
      <a:bodyPr/>
      <a:lstStyle/>
      <a:p>
        <a:r>
          <a:rPr lang="en-AU"/>
          <a:t>There's only one Service Standard in the Model Integrity Framework (online version from the Website) but there are two in the Reflection Tool - which should we use?</a:t>
        </a:r>
      </a:p>
    </p188:txBody>
  </p188:cm>
</p188:cmLst>
</file>

<file path=ppt/comments/modernComment_1C4_DB9AD196.xml><?xml version="1.0" encoding="utf-8"?>
<p188:cmLst xmlns:a="http://schemas.openxmlformats.org/drawingml/2006/main" xmlns:r="http://schemas.openxmlformats.org/officeDocument/2006/relationships" xmlns:p188="http://schemas.microsoft.com/office/powerpoint/2018/8/main">
  <p188:cm id="{734E5136-728F-42BE-98F2-AB495E0B8899}" authorId="{9A1CFBCB-2A24-FBFA-9710-3D7EFAA2C1DE}" created="2024-09-25T03:32:56.260">
    <pc:sldMkLst xmlns:pc="http://schemas.microsoft.com/office/powerpoint/2013/main/command">
      <pc:docMk/>
      <pc:sldMk cId="3684356502" sldId="452"/>
    </pc:sldMkLst>
    <p188:replyLst>
      <p188:reply id="{C71A606B-C522-41E5-AF0E-F3686D6B37AC}" authorId="{7DE25311-5139-A13A-47D2-3874A2884BEA}" created="2024-09-25T23:57:45.254">
        <p188:txBody>
          <a:bodyPr/>
          <a:lstStyle/>
          <a:p>
            <a:r>
              <a:rPr lang="en-AU"/>
              <a:t>Yes its in the new version @julia</a:t>
            </a:r>
          </a:p>
        </p188:txBody>
        <p188:extLst>
          <p:ext xmlns:p="http://schemas.openxmlformats.org/presentationml/2006/main" uri="{57CB4572-C831-44C2-8A1C-0ADB6CCDFE69}">
            <p223:reactions xmlns:p223="http://schemas.microsoft.com/office/powerpoint/2022/03/main">
              <p223:rxn type="👍">
                <p223:instance time="2024-09-26T01:43:35.482" authorId="{9504F0BA-AA10-8387-0AC8-45A2B3CE2FF9}"/>
              </p223:rxn>
            </p223:reactions>
          </p:ext>
        </p188:extLst>
      </p188:reply>
    </p188:replyLst>
    <p188:txBody>
      <a:bodyPr/>
      <a:lstStyle/>
      <a:p>
        <a:r>
          <a:rPr lang="en-AU"/>
          <a:t>Is this going to be integrated into the Service Standards?</a:t>
        </a:r>
      </a:p>
    </p188:txBody>
  </p188:cm>
</p188:cmLst>
</file>

<file path=ppt/comments/modernComment_1E3_F20D7C52.xml><?xml version="1.0" encoding="utf-8"?>
<p188:cmLst xmlns:a="http://schemas.openxmlformats.org/drawingml/2006/main" xmlns:r="http://schemas.openxmlformats.org/officeDocument/2006/relationships" xmlns:p188="http://schemas.microsoft.com/office/powerpoint/2018/8/main">
  <p188:cm id="{61830C30-A297-4E43-91DA-2CB430AFC249}" authorId="{9A1CFBCB-2A24-FBFA-9710-3D7EFAA2C1DE}" created="2024-09-25T03:31:26.276">
    <ac:deMkLst xmlns:ac="http://schemas.microsoft.com/office/drawing/2013/main/command">
      <pc:docMk xmlns:pc="http://schemas.microsoft.com/office/powerpoint/2013/main/command"/>
      <pc:sldMk xmlns:pc="http://schemas.microsoft.com/office/powerpoint/2013/main/command" cId="4060970066" sldId="483"/>
      <ac:spMk id="2" creationId="{DA84F599-8FEA-2512-C518-AAFB109A1E55}"/>
    </ac:deMkLst>
    <p188:txBody>
      <a:bodyPr/>
      <a:lstStyle/>
      <a:p>
        <a:r>
          <a:rPr lang="en-AU"/>
          <a:t>There's only one Service Standard in the Model Integrity Framework (online version from the Website) but there are two in the Reflection Tool - which should we use?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DDCA9-2A08-4CC8-B8F2-4DA29041D235}" type="datetimeFigureOut">
              <a:rPr lang="en-AU" smtClean="0"/>
              <a:t>29/06/2025</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C4853-4059-4FE3-935C-3188E8233A5C}" type="slidenum">
              <a:rPr lang="en-AU" smtClean="0"/>
              <a:t>‹#›</a:t>
            </a:fld>
            <a:endParaRPr lang="en-AU"/>
          </a:p>
        </p:txBody>
      </p:sp>
    </p:spTree>
    <p:extLst>
      <p:ext uri="{BB962C8B-B14F-4D97-AF65-F5344CB8AC3E}">
        <p14:creationId xmlns:p14="http://schemas.microsoft.com/office/powerpoint/2010/main" val="264509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38ED6-92F2-7170-2475-6A1CC81B7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E8466-D9A0-63BD-9CC2-C26AF99A7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A93AC-585B-2573-CA5B-6A11D8C6E33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1D64AF7-9FC2-631C-AFB3-FD3F2C47A23D}"/>
              </a:ext>
            </a:extLst>
          </p:cNvPr>
          <p:cNvSpPr>
            <a:spLocks noGrp="1"/>
          </p:cNvSpPr>
          <p:nvPr>
            <p:ph type="sldNum" sz="quarter" idx="5"/>
          </p:nvPr>
        </p:nvSpPr>
        <p:spPr/>
        <p:txBody>
          <a:bodyPr/>
          <a:lstStyle/>
          <a:p>
            <a:fld id="{F44C4853-4059-4FE3-935C-3188E8233A5C}" type="slidenum">
              <a:rPr lang="en-AU" smtClean="0"/>
              <a:t>2</a:t>
            </a:fld>
            <a:endParaRPr lang="en-AU"/>
          </a:p>
        </p:txBody>
      </p:sp>
    </p:spTree>
    <p:extLst>
      <p:ext uri="{BB962C8B-B14F-4D97-AF65-F5344CB8AC3E}">
        <p14:creationId xmlns:p14="http://schemas.microsoft.com/office/powerpoint/2010/main" val="39603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38ED6-92F2-7170-2475-6A1CC81B7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E8466-D9A0-63BD-9CC2-C26AF99A7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A93AC-585B-2573-CA5B-6A11D8C6E33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1D64AF7-9FC2-631C-AFB3-FD3F2C47A23D}"/>
              </a:ext>
            </a:extLst>
          </p:cNvPr>
          <p:cNvSpPr>
            <a:spLocks noGrp="1"/>
          </p:cNvSpPr>
          <p:nvPr>
            <p:ph type="sldNum" sz="quarter" idx="5"/>
          </p:nvPr>
        </p:nvSpPr>
        <p:spPr/>
        <p:txBody>
          <a:bodyPr/>
          <a:lstStyle/>
          <a:p>
            <a:fld id="{F44C4853-4059-4FE3-935C-3188E8233A5C}" type="slidenum">
              <a:rPr lang="en-AU" smtClean="0"/>
              <a:t>3</a:t>
            </a:fld>
            <a:endParaRPr lang="en-AU"/>
          </a:p>
        </p:txBody>
      </p:sp>
    </p:spTree>
    <p:extLst>
      <p:ext uri="{BB962C8B-B14F-4D97-AF65-F5344CB8AC3E}">
        <p14:creationId xmlns:p14="http://schemas.microsoft.com/office/powerpoint/2010/main" val="181755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44C4853-4059-4FE3-935C-3188E8233A5C}" type="slidenum">
              <a:rPr lang="en-AU" smtClean="0"/>
              <a:t>9</a:t>
            </a:fld>
            <a:endParaRPr lang="en-AU"/>
          </a:p>
        </p:txBody>
      </p:sp>
    </p:spTree>
    <p:extLst>
      <p:ext uri="{BB962C8B-B14F-4D97-AF65-F5344CB8AC3E}">
        <p14:creationId xmlns:p14="http://schemas.microsoft.com/office/powerpoint/2010/main" val="3200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44C4853-4059-4FE3-935C-3188E8233A5C}" type="slidenum">
              <a:rPr lang="en-AU" smtClean="0"/>
              <a:t>10</a:t>
            </a:fld>
            <a:endParaRPr lang="en-AU"/>
          </a:p>
        </p:txBody>
      </p:sp>
    </p:spTree>
    <p:extLst>
      <p:ext uri="{BB962C8B-B14F-4D97-AF65-F5344CB8AC3E}">
        <p14:creationId xmlns:p14="http://schemas.microsoft.com/office/powerpoint/2010/main" val="272894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44C4853-4059-4FE3-935C-3188E8233A5C}" type="slidenum">
              <a:rPr lang="en-AU" smtClean="0"/>
              <a:t>15</a:t>
            </a:fld>
            <a:endParaRPr lang="en-AU"/>
          </a:p>
        </p:txBody>
      </p:sp>
    </p:spTree>
    <p:extLst>
      <p:ext uri="{BB962C8B-B14F-4D97-AF65-F5344CB8AC3E}">
        <p14:creationId xmlns:p14="http://schemas.microsoft.com/office/powerpoint/2010/main" val="72232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44C4853-4059-4FE3-935C-3188E8233A5C}" type="slidenum">
              <a:rPr lang="en-AU" smtClean="0"/>
              <a:t>38</a:t>
            </a:fld>
            <a:endParaRPr lang="en-AU"/>
          </a:p>
        </p:txBody>
      </p:sp>
    </p:spTree>
    <p:extLst>
      <p:ext uri="{BB962C8B-B14F-4D97-AF65-F5344CB8AC3E}">
        <p14:creationId xmlns:p14="http://schemas.microsoft.com/office/powerpoint/2010/main" val="132343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ABE53-5266-3357-29D4-FA33E3BDF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ABE90-30FA-997A-2CA8-E0A3A11EA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E2E25-DB22-6F90-8D8C-51E7D42666B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50DE2CA-64CA-A10E-E4C4-BE6D53D81849}"/>
              </a:ext>
            </a:extLst>
          </p:cNvPr>
          <p:cNvSpPr>
            <a:spLocks noGrp="1"/>
          </p:cNvSpPr>
          <p:nvPr>
            <p:ph type="sldNum" sz="quarter" idx="5"/>
          </p:nvPr>
        </p:nvSpPr>
        <p:spPr/>
        <p:txBody>
          <a:bodyPr/>
          <a:lstStyle/>
          <a:p>
            <a:fld id="{F44C4853-4059-4FE3-935C-3188E8233A5C}" type="slidenum">
              <a:rPr lang="en-AU" smtClean="0"/>
              <a:t>45</a:t>
            </a:fld>
            <a:endParaRPr lang="en-AU"/>
          </a:p>
        </p:txBody>
      </p:sp>
    </p:spTree>
    <p:extLst>
      <p:ext uri="{BB962C8B-B14F-4D97-AF65-F5344CB8AC3E}">
        <p14:creationId xmlns:p14="http://schemas.microsoft.com/office/powerpoint/2010/main" val="245228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ABE53-5266-3357-29D4-FA33E3BDF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ABE90-30FA-997A-2CA8-E0A3A11EA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E2E25-DB22-6F90-8D8C-51E7D42666B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50DE2CA-64CA-A10E-E4C4-BE6D53D81849}"/>
              </a:ext>
            </a:extLst>
          </p:cNvPr>
          <p:cNvSpPr>
            <a:spLocks noGrp="1"/>
          </p:cNvSpPr>
          <p:nvPr>
            <p:ph type="sldNum" sz="quarter" idx="5"/>
          </p:nvPr>
        </p:nvSpPr>
        <p:spPr/>
        <p:txBody>
          <a:bodyPr/>
          <a:lstStyle/>
          <a:p>
            <a:fld id="{F44C4853-4059-4FE3-935C-3188E8233A5C}" type="slidenum">
              <a:rPr lang="en-AU" smtClean="0"/>
              <a:t>46</a:t>
            </a:fld>
            <a:endParaRPr lang="en-AU"/>
          </a:p>
        </p:txBody>
      </p:sp>
    </p:spTree>
    <p:extLst>
      <p:ext uri="{BB962C8B-B14F-4D97-AF65-F5344CB8AC3E}">
        <p14:creationId xmlns:p14="http://schemas.microsoft.com/office/powerpoint/2010/main" val="229580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F9AA46-3BC3-4CC9-9CB3-F3B82F5041EF}" type="datetimeFigureOut">
              <a:rPr lang="en-AU" smtClean="0"/>
              <a:t>29/06/2025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200241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9AA46-3BC3-4CC9-9CB3-F3B82F5041EF}" type="datetimeFigureOut">
              <a:rPr lang="en-AU" smtClean="0"/>
              <a:t>29/06/2025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359819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9AA46-3BC3-4CC9-9CB3-F3B82F5041EF}" type="datetimeFigureOut">
              <a:rPr lang="en-AU" smtClean="0"/>
              <a:t>29/06/2025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210179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9AA46-3BC3-4CC9-9CB3-F3B82F5041EF}" type="datetimeFigureOut">
              <a:rPr lang="en-AU" smtClean="0"/>
              <a:t>29/06/2025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313575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F9AA46-3BC3-4CC9-9CB3-F3B82F5041EF}" type="datetimeFigureOut">
              <a:rPr lang="en-AU" smtClean="0"/>
              <a:t>29/06/2025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234989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F9AA46-3BC3-4CC9-9CB3-F3B82F5041EF}" type="datetimeFigureOut">
              <a:rPr lang="en-AU" smtClean="0"/>
              <a:t>29/06/2025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370657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F9AA46-3BC3-4CC9-9CB3-F3B82F5041EF}" type="datetimeFigureOut">
              <a:rPr lang="en-AU" smtClean="0"/>
              <a:t>29/06/2025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21849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F9AA46-3BC3-4CC9-9CB3-F3B82F5041EF}" type="datetimeFigureOut">
              <a:rPr lang="en-AU" smtClean="0"/>
              <a:t>29/06/2025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96331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9AA46-3BC3-4CC9-9CB3-F3B82F5041EF}" type="datetimeFigureOut">
              <a:rPr lang="en-AU" smtClean="0"/>
              <a:t>29/06/2025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185962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9AA46-3BC3-4CC9-9CB3-F3B82F5041EF}" type="datetimeFigureOut">
              <a:rPr lang="en-AU" smtClean="0"/>
              <a:t>29/06/2025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122414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9AA46-3BC3-4CC9-9CB3-F3B82F5041EF}" type="datetimeFigureOut">
              <a:rPr lang="en-AU" smtClean="0"/>
              <a:t>29/06/2025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21245B-C07A-4DAD-A438-FF3400EB54BD}" type="slidenum">
              <a:rPr lang="en-AU" smtClean="0"/>
              <a:t>‹#›</a:t>
            </a:fld>
            <a:endParaRPr lang="en-AU"/>
          </a:p>
        </p:txBody>
      </p:sp>
    </p:spTree>
    <p:extLst>
      <p:ext uri="{BB962C8B-B14F-4D97-AF65-F5344CB8AC3E}">
        <p14:creationId xmlns:p14="http://schemas.microsoft.com/office/powerpoint/2010/main" val="272003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9AA46-3BC3-4CC9-9CB3-F3B82F5041EF}" type="datetimeFigureOut">
              <a:rPr lang="en-AU" smtClean="0"/>
              <a:t>29/06/2025</a:t>
            </a:fld>
            <a:endParaRPr lang="en-A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1245B-C07A-4DAD-A438-FF3400EB54BD}" type="slidenum">
              <a:rPr lang="en-AU" smtClean="0"/>
              <a:t>‹#›</a:t>
            </a:fld>
            <a:endParaRPr lang="en-AU"/>
          </a:p>
        </p:txBody>
      </p:sp>
    </p:spTree>
    <p:extLst>
      <p:ext uri="{BB962C8B-B14F-4D97-AF65-F5344CB8AC3E}">
        <p14:creationId xmlns:p14="http://schemas.microsoft.com/office/powerpoint/2010/main" val="1640520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E3_F20D7C5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C1_4E5BAADD.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C4_DB9AD19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84ABBB0-E360-C63F-AC02-B1242B2486DF}"/>
              </a:ext>
            </a:extLst>
          </p:cNvPr>
          <p:cNvGraphicFramePr>
            <a:graphicFrameLocks noGrp="1"/>
          </p:cNvGraphicFramePr>
          <p:nvPr>
            <p:ph idx="1"/>
            <p:extLst>
              <p:ext uri="{D42A27DB-BD31-4B8C-83A1-F6EECF244321}">
                <p14:modId xmlns:p14="http://schemas.microsoft.com/office/powerpoint/2010/main" val="1106150106"/>
              </p:ext>
            </p:extLst>
          </p:nvPr>
        </p:nvGraphicFramePr>
        <p:xfrm>
          <a:off x="466725" y="857250"/>
          <a:ext cx="8758239" cy="5863590"/>
        </p:xfrm>
        <a:graphic>
          <a:graphicData uri="http://schemas.openxmlformats.org/drawingml/2006/table">
            <a:tbl>
              <a:tblPr firstRow="1" bandRow="1">
                <a:tableStyleId>{5C22544A-7EE6-4342-B048-85BDC9FD1C3A}</a:tableStyleId>
              </a:tblPr>
              <a:tblGrid>
                <a:gridCol w="805523">
                  <a:extLst>
                    <a:ext uri="{9D8B030D-6E8A-4147-A177-3AD203B41FA5}">
                      <a16:colId xmlns:a16="http://schemas.microsoft.com/office/drawing/2014/main" val="3408252752"/>
                    </a:ext>
                  </a:extLst>
                </a:gridCol>
                <a:gridCol w="1669631">
                  <a:extLst>
                    <a:ext uri="{9D8B030D-6E8A-4147-A177-3AD203B41FA5}">
                      <a16:colId xmlns:a16="http://schemas.microsoft.com/office/drawing/2014/main" val="3218849174"/>
                    </a:ext>
                  </a:extLst>
                </a:gridCol>
                <a:gridCol w="6283085">
                  <a:extLst>
                    <a:ext uri="{9D8B030D-6E8A-4147-A177-3AD203B41FA5}">
                      <a16:colId xmlns:a16="http://schemas.microsoft.com/office/drawing/2014/main" val="3792297387"/>
                    </a:ext>
                  </a:extLst>
                </a:gridCol>
              </a:tblGrid>
              <a:tr h="939999">
                <a:tc>
                  <a:txBody>
                    <a:bodyPr/>
                    <a:lstStyle/>
                    <a:p>
                      <a:pPr algn="ctr"/>
                      <a:endParaRPr lang="en-US" b="1">
                        <a:solidFill>
                          <a:schemeClr val="tx1"/>
                        </a:solidFill>
                      </a:endParaRPr>
                    </a:p>
                    <a:p>
                      <a:pPr algn="ctr"/>
                      <a:r>
                        <a:rPr lang="en-US" b="1">
                          <a:solidFill>
                            <a:schemeClr val="tx1"/>
                          </a:solidFill>
                        </a:rPr>
                        <a:t>1</a:t>
                      </a:r>
                      <a:endParaRPr lang="en-AU" b="1">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AU" sz="1050" b="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AU" sz="1050" b="0" kern="1200">
                          <a:solidFill>
                            <a:schemeClr val="tx1"/>
                          </a:solidFill>
                          <a:effectLst/>
                          <a:latin typeface="+mn-lt"/>
                          <a:ea typeface="+mn-ea"/>
                          <a:cs typeface="+mn-cs"/>
                        </a:rPr>
                        <a:t> </a:t>
                      </a:r>
                    </a:p>
                    <a:p>
                      <a:r>
                        <a:rPr lang="en-US" sz="1050" b="0" kern="1200">
                          <a:solidFill>
                            <a:schemeClr val="tx1"/>
                          </a:solidFill>
                          <a:effectLst/>
                          <a:latin typeface="+mn-lt"/>
                          <a:ea typeface="+mn-ea"/>
                          <a:cs typeface="+mn-cs"/>
                        </a:rPr>
                        <a:t>The top text explains what the </a:t>
                      </a:r>
                      <a:r>
                        <a:rPr lang="en-US" sz="1050" b="1" kern="1200">
                          <a:solidFill>
                            <a:schemeClr val="tx1"/>
                          </a:solidFill>
                          <a:effectLst/>
                          <a:latin typeface="+mn-lt"/>
                          <a:ea typeface="+mn-ea"/>
                          <a:cs typeface="+mn-cs"/>
                        </a:rPr>
                        <a:t>support looks like</a:t>
                      </a:r>
                    </a:p>
                    <a:p>
                      <a:endParaRPr lang="en-AU" sz="1050" b="0" kern="1200">
                        <a:solidFill>
                          <a:schemeClr val="tx1"/>
                        </a:solidFill>
                        <a:effectLst/>
                        <a:latin typeface="+mn-lt"/>
                        <a:ea typeface="+mn-ea"/>
                        <a:cs typeface="+mn-cs"/>
                      </a:endParaRPr>
                    </a:p>
                    <a:p>
                      <a:r>
                        <a:rPr lang="en-US" sz="1050" b="0" kern="1200">
                          <a:solidFill>
                            <a:schemeClr val="tx1"/>
                          </a:solidFill>
                          <a:effectLst/>
                          <a:latin typeface="+mn-lt"/>
                          <a:ea typeface="+mn-ea"/>
                          <a:cs typeface="+mn-cs"/>
                        </a:rPr>
                        <a:t>The bottom text explains what that </a:t>
                      </a:r>
                      <a:r>
                        <a:rPr lang="en-US" sz="1050" b="1" kern="1200">
                          <a:solidFill>
                            <a:schemeClr val="tx1"/>
                          </a:solidFill>
                          <a:effectLst/>
                          <a:latin typeface="+mn-lt"/>
                          <a:ea typeface="+mn-ea"/>
                          <a:cs typeface="+mn-cs"/>
                        </a:rPr>
                        <a:t>means for the young person</a:t>
                      </a:r>
                      <a:endParaRPr lang="en-AU" sz="1050" b="1" kern="1200">
                        <a:solidFill>
                          <a:schemeClr val="tx1"/>
                        </a:solidFill>
                        <a:effectLst/>
                        <a:latin typeface="+mn-lt"/>
                        <a:ea typeface="+mn-ea"/>
                        <a:cs typeface="+mn-cs"/>
                      </a:endParaRPr>
                    </a:p>
                    <a:p>
                      <a:endParaRPr lang="en-AU" sz="1050" b="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8044168"/>
                  </a:ext>
                </a:extLst>
              </a:tr>
              <a:tr h="1095981">
                <a:tc>
                  <a:txBody>
                    <a:bodyPr/>
                    <a:lstStyle/>
                    <a:p>
                      <a:pPr algn="ctr"/>
                      <a:endParaRPr lang="en-US" b="1"/>
                    </a:p>
                    <a:p>
                      <a:pPr algn="ctr"/>
                      <a:r>
                        <a:rPr lang="en-US" b="1"/>
                        <a:t>2</a:t>
                      </a:r>
                      <a:endParaRPr lang="en-AU" b="1"/>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t>Reflection prompts </a:t>
                      </a:r>
                      <a:r>
                        <a:rPr lang="en-US" sz="1050"/>
                        <a:t>– these are prompting questions from the Model Integrity Framework to help you understand how you work in accordance with the service standards.</a:t>
                      </a:r>
                      <a:endParaRPr lang="en-AU" sz="1050" b="1"/>
                    </a:p>
                    <a:p>
                      <a:endParaRPr lang="en-AU" sz="120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486259"/>
                  </a:ext>
                </a:extLst>
              </a:tr>
              <a:tr h="1022095">
                <a:tc>
                  <a:txBody>
                    <a:bodyPr/>
                    <a:lstStyle/>
                    <a:p>
                      <a:pPr algn="ctr"/>
                      <a:endParaRPr lang="en-US" b="1"/>
                    </a:p>
                    <a:p>
                      <a:pPr algn="ctr"/>
                      <a:r>
                        <a:rPr lang="en-US" b="1"/>
                        <a:t>3</a:t>
                      </a:r>
                      <a:endParaRPr lang="en-AU" b="1"/>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a:t>Reflect on your </a:t>
                      </a:r>
                      <a:r>
                        <a:rPr lang="en-US" sz="1050" b="1"/>
                        <a:t>Strengths</a:t>
                      </a:r>
                      <a:r>
                        <a:rPr lang="en-US" sz="1050"/>
                        <a:t>.  Write one idea per blue post it and put them all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a:t>Reflect on areas you’d like to</a:t>
                      </a:r>
                      <a:r>
                        <a:rPr lang="en-US" sz="1050" b="1"/>
                        <a:t> grow and develop </a:t>
                      </a:r>
                      <a:r>
                        <a:rPr lang="en-US" sz="1050"/>
                        <a:t>more within this service standard. Write one idea per red/pink post it and put them all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953261"/>
                  </a:ext>
                </a:extLst>
              </a:tr>
              <a:tr h="1000590">
                <a:tc>
                  <a:txBody>
                    <a:bodyPr/>
                    <a:lstStyle/>
                    <a:p>
                      <a:pPr algn="ctr"/>
                      <a:endParaRPr lang="en-US" b="1"/>
                    </a:p>
                    <a:p>
                      <a:pPr algn="ctr"/>
                      <a:r>
                        <a:rPr lang="en-US" b="1"/>
                        <a:t>4</a:t>
                      </a:r>
                      <a:endParaRPr lang="en-AU" b="1"/>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AU" sz="105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050"/>
                    </a:p>
                    <a:p>
                      <a:r>
                        <a:rPr lang="en-US" sz="1050"/>
                        <a:t>After your reflection and discussion give yourself a score to represent where you are in your journey in meeting the service standards, from Level 1 – Tending to the soil, to Level 5 - Blossom. Remember it is a safe place to reflect openly in order to grow and learn.</a:t>
                      </a:r>
                    </a:p>
                    <a:p>
                      <a:endParaRPr lang="en-AU" sz="90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3598108"/>
                  </a:ext>
                </a:extLst>
              </a:tr>
              <a:tr h="1165777">
                <a:tc>
                  <a:txBody>
                    <a:bodyPr/>
                    <a:lstStyle/>
                    <a:p>
                      <a:pPr algn="ctr"/>
                      <a:endParaRPr lang="en-US" b="1"/>
                    </a:p>
                    <a:p>
                      <a:pPr algn="ctr"/>
                      <a:r>
                        <a:rPr lang="en-US" b="1"/>
                        <a:t>5</a:t>
                      </a:r>
                    </a:p>
                    <a:p>
                      <a:pPr algn="ctr"/>
                      <a:endParaRPr lang="en-AU" b="1"/>
                    </a:p>
                    <a:p>
                      <a:pPr algn="ctr"/>
                      <a:endParaRPr lang="en-AU" b="1"/>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a:t>These are prompting questions to help create ideas for your continuous improvement, this will provide a platform for your action plan. Write one idea per post it and put them all up.</a:t>
                      </a:r>
                      <a:endParaRPr lang="en-AU" sz="1050"/>
                    </a:p>
                    <a:p>
                      <a:endParaRPr lang="en-AU"/>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160061"/>
                  </a:ext>
                </a:extLst>
              </a:tr>
              <a:tr h="358700">
                <a:tc>
                  <a:txBody>
                    <a:bodyPr/>
                    <a:lstStyle/>
                    <a:p>
                      <a:pPr algn="ctr"/>
                      <a:r>
                        <a:rPr lang="en-US" b="1"/>
                        <a:t>6</a:t>
                      </a:r>
                      <a:endParaRPr lang="en-AU" b="1"/>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t>report</a:t>
                      </a:r>
                      <a:endParaRPr lang="en-AU" sz="140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100"/>
                        <a:t>Use the insights and actions from this session to fill out your Model Health Check Document, where you identify areas for improvement, create an action plan and send to Department.</a:t>
                      </a:r>
                      <a:endParaRPr lang="en-AU" sz="110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3366718"/>
                  </a:ext>
                </a:extLst>
              </a:tr>
            </a:tbl>
          </a:graphicData>
        </a:graphic>
      </p:graphicFrame>
      <p:sp>
        <p:nvSpPr>
          <p:cNvPr id="10" name="Title 1">
            <a:extLst>
              <a:ext uri="{FF2B5EF4-FFF2-40B4-BE49-F238E27FC236}">
                <a16:creationId xmlns:a16="http://schemas.microsoft.com/office/drawing/2014/main" id="{D14EBCDC-4685-F9F6-E9B0-C990C53AED47}"/>
              </a:ext>
            </a:extLst>
          </p:cNvPr>
          <p:cNvSpPr>
            <a:spLocks noGrp="1"/>
          </p:cNvSpPr>
          <p:nvPr>
            <p:ph type="title"/>
          </p:nvPr>
        </p:nvSpPr>
        <p:spPr>
          <a:xfrm>
            <a:off x="466725" y="-201520"/>
            <a:ext cx="8543925" cy="1325563"/>
          </a:xfrm>
        </p:spPr>
        <p:txBody>
          <a:bodyPr/>
          <a:lstStyle/>
          <a:p>
            <a:pPr algn="ctr"/>
            <a:r>
              <a:rPr lang="en-AU" sz="4400" b="1" kern="1200">
                <a:latin typeface="Century Gothic"/>
                <a:ea typeface="+mn-ea"/>
                <a:cs typeface="+mn-cs"/>
              </a:rPr>
              <a:t>How to Guide</a:t>
            </a:r>
            <a:endParaRPr lang="en-AU"/>
          </a:p>
        </p:txBody>
      </p:sp>
      <p:pic>
        <p:nvPicPr>
          <p:cNvPr id="15" name="Picture 2">
            <a:extLst>
              <a:ext uri="{FF2B5EF4-FFF2-40B4-BE49-F238E27FC236}">
                <a16:creationId xmlns:a16="http://schemas.microsoft.com/office/drawing/2014/main" id="{B462B785-4BC1-D264-1630-D0F81E8D02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18" r="16840"/>
          <a:stretch/>
        </p:blipFill>
        <p:spPr bwMode="auto">
          <a:xfrm rot="1373912" flipV="1">
            <a:off x="6784616" y="146849"/>
            <a:ext cx="3275998" cy="16027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1D86E9-72EE-B515-18C3-F9632A1A124A}"/>
              </a:ext>
            </a:extLst>
          </p:cNvPr>
          <p:cNvPicPr>
            <a:picLocks noChangeAspect="1"/>
          </p:cNvPicPr>
          <p:nvPr/>
        </p:nvPicPr>
        <p:blipFill>
          <a:blip r:embed="rId3"/>
          <a:stretch>
            <a:fillRect/>
          </a:stretch>
        </p:blipFill>
        <p:spPr>
          <a:xfrm>
            <a:off x="1482955" y="929639"/>
            <a:ext cx="1207575" cy="840460"/>
          </a:xfrm>
          <a:prstGeom prst="rect">
            <a:avLst/>
          </a:prstGeom>
        </p:spPr>
      </p:pic>
      <p:pic>
        <p:nvPicPr>
          <p:cNvPr id="12" name="Picture 11">
            <a:extLst>
              <a:ext uri="{FF2B5EF4-FFF2-40B4-BE49-F238E27FC236}">
                <a16:creationId xmlns:a16="http://schemas.microsoft.com/office/drawing/2014/main" id="{3CF919DC-2436-C305-066A-95B1BAD7143F}"/>
              </a:ext>
            </a:extLst>
          </p:cNvPr>
          <p:cNvPicPr>
            <a:picLocks noChangeAspect="1"/>
          </p:cNvPicPr>
          <p:nvPr/>
        </p:nvPicPr>
        <p:blipFill>
          <a:blip r:embed="rId4"/>
          <a:stretch>
            <a:fillRect/>
          </a:stretch>
        </p:blipFill>
        <p:spPr>
          <a:xfrm>
            <a:off x="1482955" y="1907553"/>
            <a:ext cx="1207575" cy="832436"/>
          </a:xfrm>
          <a:prstGeom prst="rect">
            <a:avLst/>
          </a:prstGeom>
        </p:spPr>
      </p:pic>
      <p:pic>
        <p:nvPicPr>
          <p:cNvPr id="14" name="Picture 13">
            <a:extLst>
              <a:ext uri="{FF2B5EF4-FFF2-40B4-BE49-F238E27FC236}">
                <a16:creationId xmlns:a16="http://schemas.microsoft.com/office/drawing/2014/main" id="{8B061172-9A1B-96C6-34E3-2C2B5E86144B}"/>
              </a:ext>
            </a:extLst>
          </p:cNvPr>
          <p:cNvPicPr>
            <a:picLocks noChangeAspect="1"/>
          </p:cNvPicPr>
          <p:nvPr/>
        </p:nvPicPr>
        <p:blipFill>
          <a:blip r:embed="rId5"/>
          <a:stretch>
            <a:fillRect/>
          </a:stretch>
        </p:blipFill>
        <p:spPr>
          <a:xfrm>
            <a:off x="1341950" y="3013379"/>
            <a:ext cx="1489584" cy="1011206"/>
          </a:xfrm>
          <a:prstGeom prst="rect">
            <a:avLst/>
          </a:prstGeom>
        </p:spPr>
      </p:pic>
      <p:pic>
        <p:nvPicPr>
          <p:cNvPr id="17" name="Picture 16">
            <a:extLst>
              <a:ext uri="{FF2B5EF4-FFF2-40B4-BE49-F238E27FC236}">
                <a16:creationId xmlns:a16="http://schemas.microsoft.com/office/drawing/2014/main" id="{CDCBB163-E530-2571-BDF4-237DDC5424A2}"/>
              </a:ext>
            </a:extLst>
          </p:cNvPr>
          <p:cNvPicPr>
            <a:picLocks noChangeAspect="1"/>
          </p:cNvPicPr>
          <p:nvPr/>
        </p:nvPicPr>
        <p:blipFill>
          <a:blip r:embed="rId6"/>
          <a:stretch>
            <a:fillRect/>
          </a:stretch>
        </p:blipFill>
        <p:spPr>
          <a:xfrm>
            <a:off x="1341950" y="4171104"/>
            <a:ext cx="1348579" cy="929994"/>
          </a:xfrm>
          <a:prstGeom prst="rect">
            <a:avLst/>
          </a:prstGeom>
        </p:spPr>
      </p:pic>
      <p:pic>
        <p:nvPicPr>
          <p:cNvPr id="19" name="Picture 18">
            <a:extLst>
              <a:ext uri="{FF2B5EF4-FFF2-40B4-BE49-F238E27FC236}">
                <a16:creationId xmlns:a16="http://schemas.microsoft.com/office/drawing/2014/main" id="{6C6300F5-64D7-6257-498E-6ABD0DC0819A}"/>
              </a:ext>
            </a:extLst>
          </p:cNvPr>
          <p:cNvPicPr>
            <a:picLocks noChangeAspect="1"/>
          </p:cNvPicPr>
          <p:nvPr/>
        </p:nvPicPr>
        <p:blipFill>
          <a:blip r:embed="rId7"/>
          <a:stretch>
            <a:fillRect/>
          </a:stretch>
        </p:blipFill>
        <p:spPr>
          <a:xfrm>
            <a:off x="1386151" y="5309181"/>
            <a:ext cx="1401181" cy="838502"/>
          </a:xfrm>
          <a:prstGeom prst="rect">
            <a:avLst/>
          </a:prstGeom>
        </p:spPr>
      </p:pic>
    </p:spTree>
    <p:extLst>
      <p:ext uri="{BB962C8B-B14F-4D97-AF65-F5344CB8AC3E}">
        <p14:creationId xmlns:p14="http://schemas.microsoft.com/office/powerpoint/2010/main" val="35696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extBox 2">
            <a:extLst>
              <a:ext uri="{FF2B5EF4-FFF2-40B4-BE49-F238E27FC236}">
                <a16:creationId xmlns:a16="http://schemas.microsoft.com/office/drawing/2014/main" id="{8DE32E4F-50AF-73AB-70BB-747E4CD0289F}"/>
              </a:ext>
            </a:extLst>
          </p:cNvPr>
          <p:cNvSpPr txBox="1"/>
          <p:nvPr/>
        </p:nvSpPr>
        <p:spPr>
          <a:xfrm>
            <a:off x="957584" y="1025282"/>
            <a:ext cx="7989757" cy="13255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1" kern="1200">
                <a:latin typeface="Century Gothic" panose="020B0502020202020204" pitchFamily="34" charset="0"/>
                <a:ea typeface="+mj-ea"/>
                <a:cs typeface="+mj-cs"/>
              </a:rPr>
              <a:t>Young People are </a:t>
            </a:r>
          </a:p>
          <a:p>
            <a:pPr algn="ctr" defTabSz="914400">
              <a:lnSpc>
                <a:spcPct val="90000"/>
              </a:lnSpc>
              <a:spcBef>
                <a:spcPct val="0"/>
              </a:spcBef>
              <a:spcAft>
                <a:spcPts val="600"/>
              </a:spcAft>
            </a:pPr>
            <a:r>
              <a:rPr lang="en-US" sz="4000" b="1" kern="1200">
                <a:latin typeface="Century Gothic" panose="020B0502020202020204" pitchFamily="34" charset="0"/>
                <a:ea typeface="+mj-ea"/>
                <a:cs typeface="+mj-cs"/>
              </a:rPr>
              <a:t>Equal Partners</a:t>
            </a:r>
          </a:p>
        </p:txBody>
      </p:sp>
      <p:grpSp>
        <p:nvGrpSpPr>
          <p:cNvPr id="18" name="Group 17">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718707" cy="2510865"/>
            <a:chOff x="-305" y="-1"/>
            <a:chExt cx="3832880" cy="2876136"/>
          </a:xfrm>
        </p:grpSpPr>
        <p:sp>
          <p:nvSpPr>
            <p:cNvPr id="19" name="Freeform: Shape 18">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5B22AF7-E14B-2DA5-D45C-E107938ACD97}"/>
              </a:ext>
            </a:extLst>
          </p:cNvPr>
          <p:cNvSpPr txBox="1"/>
          <p:nvPr/>
        </p:nvSpPr>
        <p:spPr>
          <a:xfrm>
            <a:off x="958121" y="3329677"/>
            <a:ext cx="7989757" cy="2457269"/>
          </a:xfrm>
          <a:prstGeom prst="rect">
            <a:avLst/>
          </a:prstGeom>
        </p:spPr>
        <p:txBody>
          <a:bodyPr vert="horz" lIns="91440" tIns="45720" rIns="91440" bIns="45720" rtlCol="0">
            <a:normAutofit/>
          </a:bodyPr>
          <a:lstStyle/>
          <a:p>
            <a:pPr algn="ctr" defTabSz="914400">
              <a:lnSpc>
                <a:spcPct val="90000"/>
              </a:lnSpc>
              <a:spcAft>
                <a:spcPts val="600"/>
              </a:spcAft>
            </a:pPr>
            <a:r>
              <a:rPr lang="en-US" sz="2800"/>
              <a:t>Young people know how to give feedback and share ideas or concerns, and there are clearly communicated channels within and outside Home Stretch WA Team and the District Office.</a:t>
            </a:r>
          </a:p>
        </p:txBody>
      </p:sp>
      <p:grpSp>
        <p:nvGrpSpPr>
          <p:cNvPr id="24" name="Group 23">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008009" y="3956400"/>
            <a:ext cx="3878664" cy="1924535"/>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933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63" y="508838"/>
            <a:ext cx="4239591"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F5B0EE4-60BC-B565-FE56-EE9BEDAB5F2F}"/>
              </a:ext>
            </a:extLst>
          </p:cNvPr>
          <p:cNvSpPr>
            <a:spLocks noGrp="1"/>
          </p:cNvSpPr>
          <p:nvPr>
            <p:ph type="title"/>
          </p:nvPr>
        </p:nvSpPr>
        <p:spPr>
          <a:xfrm>
            <a:off x="135802" y="986828"/>
            <a:ext cx="3312601" cy="4619015"/>
          </a:xfrm>
        </p:spPr>
        <p:txBody>
          <a:bodyPr>
            <a:normAutofit/>
          </a:bodyPr>
          <a:lstStyle/>
          <a:p>
            <a:pPr algn="ctr"/>
            <a:r>
              <a:rPr lang="en-US" sz="3200" b="1">
                <a:latin typeface="Century Gothic" panose="020B0502020202020204" pitchFamily="34" charset="0"/>
              </a:rPr>
              <a:t>Young People are equal Partners</a:t>
            </a:r>
            <a:endParaRPr lang="en-AU" sz="3200" b="1">
              <a:latin typeface="Century Gothic" panose="020B0502020202020204" pitchFamily="34" charset="0"/>
            </a:endParaRPr>
          </a:p>
        </p:txBody>
      </p:sp>
      <p:sp>
        <p:nvSpPr>
          <p:cNvPr id="3" name="Content Placeholder 2">
            <a:extLst>
              <a:ext uri="{FF2B5EF4-FFF2-40B4-BE49-F238E27FC236}">
                <a16:creationId xmlns:a16="http://schemas.microsoft.com/office/drawing/2014/main" id="{76AB8B6E-FCB0-944A-91D6-29588DC5E210}"/>
              </a:ext>
            </a:extLst>
          </p:cNvPr>
          <p:cNvSpPr>
            <a:spLocks noGrp="1"/>
          </p:cNvSpPr>
          <p:nvPr>
            <p:ph idx="1"/>
          </p:nvPr>
        </p:nvSpPr>
        <p:spPr>
          <a:xfrm>
            <a:off x="4415624" y="804672"/>
            <a:ext cx="4841533" cy="5230368"/>
          </a:xfrm>
        </p:spPr>
        <p:txBody>
          <a:bodyPr anchor="ctr">
            <a:normAutofit/>
          </a:bodyPr>
          <a:lstStyle/>
          <a:p>
            <a:pPr marL="0" indent="0">
              <a:buNone/>
            </a:pPr>
            <a:r>
              <a:rPr lang="en-US" sz="1600"/>
              <a:t>How do we encourage young people to give ideas, feedback and make complaints? </a:t>
            </a:r>
          </a:p>
          <a:p>
            <a:pPr marL="0" indent="0">
              <a:buNone/>
            </a:pPr>
            <a:endParaRPr lang="en-US" sz="1600"/>
          </a:p>
          <a:p>
            <a:pPr marL="0" indent="0">
              <a:buNone/>
            </a:pPr>
            <a:r>
              <a:rPr lang="en-US" sz="1600"/>
              <a:t>How are they informed of this process? </a:t>
            </a:r>
          </a:p>
          <a:p>
            <a:pPr marL="0" indent="0">
              <a:buNone/>
            </a:pPr>
            <a:endParaRPr lang="en-US" sz="1600"/>
          </a:p>
          <a:p>
            <a:pPr marL="0" indent="0">
              <a:buNone/>
            </a:pPr>
            <a:r>
              <a:rPr lang="en-US" sz="1600"/>
              <a:t>In what ways do young people give feedback?</a:t>
            </a:r>
          </a:p>
          <a:p>
            <a:pPr marL="0" indent="0">
              <a:buNone/>
            </a:pPr>
            <a:endParaRPr lang="en-US" sz="1600"/>
          </a:p>
          <a:p>
            <a:pPr marL="0" indent="0">
              <a:buNone/>
            </a:pPr>
            <a:r>
              <a:rPr lang="en-US" sz="1600"/>
              <a:t>How do we involve young people in recruitment or program development processes? </a:t>
            </a:r>
          </a:p>
          <a:p>
            <a:pPr marL="0" indent="0">
              <a:buNone/>
            </a:pPr>
            <a:endParaRPr lang="en-US" sz="1600"/>
          </a:p>
          <a:p>
            <a:pPr marL="0" indent="0">
              <a:buNone/>
            </a:pPr>
            <a:r>
              <a:rPr lang="en-US" sz="1600"/>
              <a:t>How do our processes empower young people as equal partners? (E.g. Youth Advisory Groups, youth led/run projects, sitting on interview panels, reviewing our practice etc.)</a:t>
            </a:r>
          </a:p>
          <a:p>
            <a:pPr marL="0" indent="0">
              <a:buNone/>
            </a:pPr>
            <a:endParaRPr lang="en-US" sz="1600"/>
          </a:p>
        </p:txBody>
      </p:sp>
      <p:sp>
        <p:nvSpPr>
          <p:cNvPr id="4" name="Title 1">
            <a:extLst>
              <a:ext uri="{FF2B5EF4-FFF2-40B4-BE49-F238E27FC236}">
                <a16:creationId xmlns:a16="http://schemas.microsoft.com/office/drawing/2014/main" id="{1FDEC101-EBAB-E1C0-51C3-23D397122E4D}"/>
              </a:ext>
            </a:extLst>
          </p:cNvPr>
          <p:cNvSpPr txBox="1">
            <a:spLocks/>
          </p:cNvSpPr>
          <p:nvPr/>
        </p:nvSpPr>
        <p:spPr>
          <a:xfrm>
            <a:off x="3643942" y="-281434"/>
            <a:ext cx="6427960" cy="14540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000" b="1" kern="1200">
                <a:latin typeface="Century Gothic" panose="020B0502020202020204" pitchFamily="34" charset="0"/>
              </a:rPr>
              <a:t>Reflection Prompts from Service Standards </a:t>
            </a:r>
          </a:p>
        </p:txBody>
      </p:sp>
    </p:spTree>
    <p:extLst>
      <p:ext uri="{BB962C8B-B14F-4D97-AF65-F5344CB8AC3E}">
        <p14:creationId xmlns:p14="http://schemas.microsoft.com/office/powerpoint/2010/main" val="312479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F07F77-BCE4-E20F-9739-8128362BFCE2}"/>
              </a:ext>
            </a:extLst>
          </p:cNvPr>
          <p:cNvSpPr>
            <a:spLocks noGrp="1"/>
          </p:cNvSpPr>
          <p:nvPr>
            <p:ph type="title"/>
          </p:nvPr>
        </p:nvSpPr>
        <p:spPr>
          <a:xfrm>
            <a:off x="681038" y="365127"/>
            <a:ext cx="8543925" cy="1325563"/>
          </a:xfrm>
        </p:spPr>
        <p:txBody>
          <a:bodyPr vert="horz" lIns="91440" tIns="45720" rIns="91440" bIns="45720" rtlCol="0" anchor="ctr">
            <a:normAutofit/>
          </a:bodyPr>
          <a:lstStyle/>
          <a:p>
            <a:pPr algn="ctr"/>
            <a:r>
              <a:rPr lang="en-US" b="1">
                <a:latin typeface="Century Gothic" panose="020B0502020202020204" pitchFamily="34" charset="0"/>
              </a:rPr>
              <a:t>Reflect</a:t>
            </a:r>
          </a:p>
        </p:txBody>
      </p:sp>
      <p:sp>
        <p:nvSpPr>
          <p:cNvPr id="28" name="TextBox 27">
            <a:extLst>
              <a:ext uri="{FF2B5EF4-FFF2-40B4-BE49-F238E27FC236}">
                <a16:creationId xmlns:a16="http://schemas.microsoft.com/office/drawing/2014/main" id="{20A3420B-AACF-D15B-EC0F-F04B924097F7}"/>
              </a:ext>
            </a:extLst>
          </p:cNvPr>
          <p:cNvSpPr txBox="1"/>
          <p:nvPr/>
        </p:nvSpPr>
        <p:spPr>
          <a:xfrm>
            <a:off x="4653646" y="2849879"/>
            <a:ext cx="4324053" cy="2208553"/>
          </a:xfrm>
          <a:prstGeom prst="rect">
            <a:avLst/>
          </a:prstGeom>
          <a:noFill/>
        </p:spPr>
        <p:txBody>
          <a:bodyPr wrap="square">
            <a:spAutoFit/>
          </a:bodyPr>
          <a:lstStyle>
            <a:defPPr>
              <a:defRPr lang="en-US"/>
            </a:defPPr>
            <a:lvl1pPr algn="ctr">
              <a:lnSpc>
                <a:spcPct val="150000"/>
              </a:lnSpc>
              <a:spcAft>
                <a:spcPts val="600"/>
              </a:spcAft>
              <a:defRPr sz="1600" b="1">
                <a:solidFill>
                  <a:srgbClr val="000000"/>
                </a:solidFill>
                <a:ea typeface="Calibri"/>
                <a:cs typeface="Calibri"/>
              </a:defRPr>
            </a:lvl1pPr>
          </a:lstStyle>
          <a:p>
            <a:r>
              <a:rPr lang="en-US"/>
              <a:t>OPPORTUNITIES FOR GROWTH </a:t>
            </a:r>
          </a:p>
          <a:p>
            <a:r>
              <a:rPr lang="en-US" b="0"/>
              <a:t>What areas can we improve? </a:t>
            </a:r>
          </a:p>
          <a:p>
            <a:r>
              <a:rPr lang="en-US" b="0"/>
              <a:t>How can we develop a stronger practice? </a:t>
            </a:r>
          </a:p>
          <a:p>
            <a:r>
              <a:rPr lang="en-US" b="0"/>
              <a:t>What more could we do? </a:t>
            </a:r>
          </a:p>
          <a:p>
            <a:r>
              <a:rPr lang="en-US" b="0"/>
              <a:t>What are others doing that can inspire us?</a:t>
            </a:r>
          </a:p>
        </p:txBody>
      </p:sp>
      <p:pic>
        <p:nvPicPr>
          <p:cNvPr id="9" name="Picture 8">
            <a:extLst>
              <a:ext uri="{FF2B5EF4-FFF2-40B4-BE49-F238E27FC236}">
                <a16:creationId xmlns:a16="http://schemas.microsoft.com/office/drawing/2014/main" id="{0B3F7946-1242-EE58-8BDE-011DE89387FA}"/>
              </a:ext>
            </a:extLst>
          </p:cNvPr>
          <p:cNvPicPr>
            <a:picLocks noChangeAspect="1"/>
          </p:cNvPicPr>
          <p:nvPr/>
        </p:nvPicPr>
        <p:blipFill>
          <a:blip r:embed="rId2"/>
          <a:stretch>
            <a:fillRect/>
          </a:stretch>
        </p:blipFill>
        <p:spPr>
          <a:xfrm rot="430878">
            <a:off x="1745928" y="1446225"/>
            <a:ext cx="1645060" cy="1534103"/>
          </a:xfrm>
          <a:prstGeom prst="rect">
            <a:avLst/>
          </a:prstGeom>
        </p:spPr>
      </p:pic>
      <p:sp>
        <p:nvSpPr>
          <p:cNvPr id="26" name="TextBox 25">
            <a:extLst>
              <a:ext uri="{FF2B5EF4-FFF2-40B4-BE49-F238E27FC236}">
                <a16:creationId xmlns:a16="http://schemas.microsoft.com/office/drawing/2014/main" id="{DA9984C7-B44F-E844-FEAB-47F1C75D5A34}"/>
              </a:ext>
            </a:extLst>
          </p:cNvPr>
          <p:cNvSpPr txBox="1"/>
          <p:nvPr/>
        </p:nvSpPr>
        <p:spPr>
          <a:xfrm>
            <a:off x="358395" y="2847837"/>
            <a:ext cx="3977928" cy="2208553"/>
          </a:xfrm>
          <a:prstGeom prst="rect">
            <a:avLst/>
          </a:prstGeom>
          <a:noFill/>
        </p:spPr>
        <p:txBody>
          <a:bodyPr wrap="square">
            <a:spAutoFit/>
          </a:bodyPr>
          <a:lstStyle/>
          <a:p>
            <a:pPr algn="ctr">
              <a:lnSpc>
                <a:spcPct val="150000"/>
              </a:lnSpc>
              <a:spcAft>
                <a:spcPts val="600"/>
              </a:spcAft>
            </a:pPr>
            <a:r>
              <a:rPr lang="en-US" sz="1600" b="1">
                <a:solidFill>
                  <a:srgbClr val="000000"/>
                </a:solidFill>
                <a:ea typeface="Calibri"/>
                <a:cs typeface="Calibri"/>
              </a:rPr>
              <a:t>STRENGTHS </a:t>
            </a:r>
          </a:p>
          <a:p>
            <a:pPr algn="ctr">
              <a:lnSpc>
                <a:spcPct val="150000"/>
              </a:lnSpc>
              <a:spcAft>
                <a:spcPts val="600"/>
              </a:spcAft>
            </a:pPr>
            <a:r>
              <a:rPr lang="en-US" sz="1600">
                <a:solidFill>
                  <a:srgbClr val="000000"/>
                </a:solidFill>
                <a:ea typeface="Calibri"/>
                <a:cs typeface="Calibri"/>
              </a:rPr>
              <a:t>What are we doing well in this practice area? </a:t>
            </a:r>
            <a:endParaRPr lang="en-US" sz="1600"/>
          </a:p>
          <a:p>
            <a:pPr algn="ctr">
              <a:lnSpc>
                <a:spcPct val="150000"/>
              </a:lnSpc>
              <a:spcAft>
                <a:spcPts val="600"/>
              </a:spcAft>
            </a:pPr>
            <a:r>
              <a:rPr lang="en-US" sz="1600">
                <a:solidFill>
                  <a:srgbClr val="000000"/>
                </a:solidFill>
                <a:ea typeface="Calibri"/>
                <a:cs typeface="Calibri"/>
              </a:rPr>
              <a:t>What works well in our Community? </a:t>
            </a:r>
          </a:p>
          <a:p>
            <a:pPr algn="ctr">
              <a:lnSpc>
                <a:spcPct val="150000"/>
              </a:lnSpc>
              <a:spcAft>
                <a:spcPts val="600"/>
              </a:spcAft>
            </a:pPr>
            <a:r>
              <a:rPr lang="en-US" sz="1600">
                <a:solidFill>
                  <a:srgbClr val="000000"/>
                </a:solidFill>
                <a:ea typeface="Calibri"/>
                <a:cs typeface="Calibri"/>
              </a:rPr>
              <a:t>How can we develop this further?</a:t>
            </a:r>
          </a:p>
          <a:p>
            <a:pPr algn="ctr">
              <a:lnSpc>
                <a:spcPct val="150000"/>
              </a:lnSpc>
              <a:spcAft>
                <a:spcPts val="600"/>
              </a:spcAft>
            </a:pPr>
            <a:r>
              <a:rPr lang="en-US" sz="1600">
                <a:solidFill>
                  <a:srgbClr val="000000"/>
                </a:solidFill>
                <a:cs typeface="Calibri"/>
              </a:rPr>
              <a:t>How can we share this strength with others?</a:t>
            </a:r>
          </a:p>
        </p:txBody>
      </p:sp>
      <p:pic>
        <p:nvPicPr>
          <p:cNvPr id="1026" name="Picture 2" descr="pink post it note png - Clip Art Library">
            <a:extLst>
              <a:ext uri="{FF2B5EF4-FFF2-40B4-BE49-F238E27FC236}">
                <a16:creationId xmlns:a16="http://schemas.microsoft.com/office/drawing/2014/main" id="{BC1371C5-E1FA-8C83-ECA7-08C75546A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18750">
            <a:off x="5959961" y="1293805"/>
            <a:ext cx="1923032" cy="193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4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5A4AD2-57F4-2E28-45B1-05A1392A40B4}"/>
              </a:ext>
            </a:extLst>
          </p:cNvPr>
          <p:cNvPicPr>
            <a:picLocks noChangeAspect="1"/>
          </p:cNvPicPr>
          <p:nvPr/>
        </p:nvPicPr>
        <p:blipFill rotWithShape="1">
          <a:blip r:embed="rId2"/>
          <a:srcRect l="19873" t="18798" r="19294" b="20655"/>
          <a:stretch/>
        </p:blipFill>
        <p:spPr>
          <a:xfrm>
            <a:off x="2424028" y="1343346"/>
            <a:ext cx="4119937" cy="4171308"/>
          </a:xfrm>
          <a:prstGeom prst="rect">
            <a:avLst/>
          </a:prstGeom>
        </p:spPr>
      </p:pic>
      <p:sp>
        <p:nvSpPr>
          <p:cNvPr id="5" name="TextBox 4">
            <a:extLst>
              <a:ext uri="{FF2B5EF4-FFF2-40B4-BE49-F238E27FC236}">
                <a16:creationId xmlns:a16="http://schemas.microsoft.com/office/drawing/2014/main" id="{F44FC1D7-007D-4006-FA4A-09DBB11A6866}"/>
              </a:ext>
            </a:extLst>
          </p:cNvPr>
          <p:cNvSpPr txBox="1"/>
          <p:nvPr/>
        </p:nvSpPr>
        <p:spPr>
          <a:xfrm>
            <a:off x="5290088" y="1343346"/>
            <a:ext cx="3730335" cy="861774"/>
          </a:xfrm>
          <a:prstGeom prst="rect">
            <a:avLst/>
          </a:prstGeom>
          <a:noFill/>
        </p:spPr>
        <p:txBody>
          <a:bodyPr wrap="square">
            <a:spAutoFit/>
          </a:bodyPr>
          <a:lstStyle/>
          <a:p>
            <a:r>
              <a:rPr lang="en-US" sz="1200" b="1">
                <a:latin typeface="Century Gothic" panose="020B0502020202020204" pitchFamily="34" charset="0"/>
              </a:rPr>
              <a:t>Tending to the soil </a:t>
            </a:r>
            <a:r>
              <a:rPr lang="en-US" sz="1400"/>
              <a:t>-</a:t>
            </a:r>
            <a:r>
              <a:rPr lang="en-US" sz="1200"/>
              <a:t> </a:t>
            </a:r>
            <a:r>
              <a:rPr lang="en-US" sz="1200">
                <a:latin typeface="Century Gothic" panose="020B0502020202020204" pitchFamily="34" charset="0"/>
              </a:rPr>
              <a:t>we are in the first phase; we are informing ourselves of how this standard works in our area so that we can start to plant and grow.</a:t>
            </a:r>
            <a:endParaRPr lang="en-AU" sz="1400">
              <a:latin typeface="Century Gothic" panose="020B0502020202020204" pitchFamily="34" charset="0"/>
            </a:endParaRPr>
          </a:p>
        </p:txBody>
      </p:sp>
      <p:sp>
        <p:nvSpPr>
          <p:cNvPr id="6" name="TextBox 5">
            <a:extLst>
              <a:ext uri="{FF2B5EF4-FFF2-40B4-BE49-F238E27FC236}">
                <a16:creationId xmlns:a16="http://schemas.microsoft.com/office/drawing/2014/main" id="{E30F9549-4845-856A-9425-31EE66EF034A}"/>
              </a:ext>
            </a:extLst>
          </p:cNvPr>
          <p:cNvSpPr txBox="1"/>
          <p:nvPr/>
        </p:nvSpPr>
        <p:spPr>
          <a:xfrm>
            <a:off x="6654443" y="2814190"/>
            <a:ext cx="3251557" cy="646331"/>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r>
              <a:rPr lang="en-US"/>
              <a:t>Planting the seed – </a:t>
            </a:r>
            <a:r>
              <a:rPr lang="en-US" b="0"/>
              <a:t>we have taken the next step; we are developing and working towards meeting this standard.</a:t>
            </a:r>
            <a:endParaRPr lang="en-AU" b="0"/>
          </a:p>
        </p:txBody>
      </p:sp>
      <p:sp>
        <p:nvSpPr>
          <p:cNvPr id="7" name="TextBox 6">
            <a:extLst>
              <a:ext uri="{FF2B5EF4-FFF2-40B4-BE49-F238E27FC236}">
                <a16:creationId xmlns:a16="http://schemas.microsoft.com/office/drawing/2014/main" id="{426D54E7-C64B-2236-BB2A-4813639CB2A8}"/>
              </a:ext>
            </a:extLst>
          </p:cNvPr>
          <p:cNvSpPr txBox="1"/>
          <p:nvPr/>
        </p:nvSpPr>
        <p:spPr>
          <a:xfrm>
            <a:off x="6019841" y="5064456"/>
            <a:ext cx="3127461"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r>
              <a:rPr lang="en-US"/>
              <a:t>Seedling </a:t>
            </a:r>
            <a:r>
              <a:rPr lang="en-US" b="0"/>
              <a:t>–  We are doing this most of the time, but maybe not as consistently as we would like to, we still need to nurture our practice to get stronger</a:t>
            </a:r>
            <a:r>
              <a:rPr lang="en-US"/>
              <a:t>.</a:t>
            </a:r>
            <a:endParaRPr lang="en-AU"/>
          </a:p>
        </p:txBody>
      </p:sp>
      <p:sp>
        <p:nvSpPr>
          <p:cNvPr id="8" name="TextBox 7">
            <a:extLst>
              <a:ext uri="{FF2B5EF4-FFF2-40B4-BE49-F238E27FC236}">
                <a16:creationId xmlns:a16="http://schemas.microsoft.com/office/drawing/2014/main" id="{3865A26B-2B66-D1E1-45D0-90E0DB7B8D45}"/>
              </a:ext>
            </a:extLst>
          </p:cNvPr>
          <p:cNvSpPr txBox="1"/>
          <p:nvPr/>
        </p:nvSpPr>
        <p:spPr>
          <a:xfrm>
            <a:off x="219598" y="1932133"/>
            <a:ext cx="2531148" cy="1200329"/>
          </a:xfrm>
          <a:prstGeom prst="rect">
            <a:avLst/>
          </a:prstGeom>
          <a:noFill/>
        </p:spPr>
        <p:txBody>
          <a:bodyPr wrap="square">
            <a:spAutoFit/>
          </a:bodyPr>
          <a:lstStyle/>
          <a:p>
            <a:r>
              <a:rPr lang="en-US" sz="1200" b="1">
                <a:latin typeface="Century Gothic" panose="020B0502020202020204" pitchFamily="34" charset="0"/>
              </a:rPr>
              <a:t>Blossom</a:t>
            </a:r>
            <a:r>
              <a:rPr lang="en-US" sz="1200">
                <a:latin typeface="Century Gothic" panose="020B0502020202020204" pitchFamily="34" charset="0"/>
              </a:rPr>
              <a:t> – now we are as strong as we can possibly be; we are blossoming to our full potential and ready to let seeds fall for future generations and share our wisdom.</a:t>
            </a:r>
            <a:endParaRPr lang="en-AU" sz="1200">
              <a:latin typeface="Century Gothic" panose="020B0502020202020204" pitchFamily="34" charset="0"/>
            </a:endParaRPr>
          </a:p>
        </p:txBody>
      </p:sp>
      <p:sp>
        <p:nvSpPr>
          <p:cNvPr id="9" name="TextBox 8">
            <a:extLst>
              <a:ext uri="{FF2B5EF4-FFF2-40B4-BE49-F238E27FC236}">
                <a16:creationId xmlns:a16="http://schemas.microsoft.com/office/drawing/2014/main" id="{280E97AA-68C3-9D7D-3553-8123DD9D4C22}"/>
              </a:ext>
            </a:extLst>
          </p:cNvPr>
          <p:cNvSpPr txBox="1"/>
          <p:nvPr/>
        </p:nvSpPr>
        <p:spPr>
          <a:xfrm>
            <a:off x="451304" y="4498990"/>
            <a:ext cx="2906509" cy="1015663"/>
          </a:xfrm>
          <a:prstGeom prst="rect">
            <a:avLst/>
          </a:prstGeom>
          <a:noFill/>
        </p:spPr>
        <p:txBody>
          <a:bodyPr wrap="square">
            <a:spAutoFit/>
          </a:bodyPr>
          <a:lstStyle/>
          <a:p>
            <a:r>
              <a:rPr lang="en-US" sz="1200" b="1">
                <a:latin typeface="Century Gothic" panose="020B0502020202020204" pitchFamily="34" charset="0"/>
              </a:rPr>
              <a:t>Sprouted</a:t>
            </a:r>
            <a:r>
              <a:rPr lang="en-US" sz="1200">
                <a:latin typeface="Century Gothic" panose="020B0502020202020204" pitchFamily="34" charset="0"/>
              </a:rPr>
              <a:t> –  We are doing this. We have solid ground for this practice and are confident that we are doing everything in accordance with the Service Standards.</a:t>
            </a:r>
            <a:endParaRPr lang="en-AU" sz="1200">
              <a:latin typeface="Century Gothic" panose="020B0502020202020204" pitchFamily="34" charset="0"/>
            </a:endParaRPr>
          </a:p>
        </p:txBody>
      </p:sp>
      <p:sp>
        <p:nvSpPr>
          <p:cNvPr id="10" name="Title 1">
            <a:extLst>
              <a:ext uri="{FF2B5EF4-FFF2-40B4-BE49-F238E27FC236}">
                <a16:creationId xmlns:a16="http://schemas.microsoft.com/office/drawing/2014/main" id="{1DE1E5B8-7C73-DB06-ADBF-8E6D3D3BAF0A}"/>
              </a:ext>
            </a:extLst>
          </p:cNvPr>
          <p:cNvSpPr txBox="1">
            <a:spLocks/>
          </p:cNvSpPr>
          <p:nvPr/>
        </p:nvSpPr>
        <p:spPr>
          <a:xfrm>
            <a:off x="451304" y="181561"/>
            <a:ext cx="8543925" cy="780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panose="020B0502020202020204" pitchFamily="34" charset="0"/>
              </a:rPr>
              <a:t>From soil to blossom</a:t>
            </a:r>
            <a:endParaRPr lang="en-AU" sz="4400" b="1">
              <a:latin typeface="Century Gothic" panose="020B0502020202020204" pitchFamily="34" charset="0"/>
            </a:endParaRPr>
          </a:p>
        </p:txBody>
      </p:sp>
    </p:spTree>
    <p:extLst>
      <p:ext uri="{BB962C8B-B14F-4D97-AF65-F5344CB8AC3E}">
        <p14:creationId xmlns:p14="http://schemas.microsoft.com/office/powerpoint/2010/main" val="152674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48A9B6-C825-B02C-C3EF-6A4105ED9C2A}"/>
              </a:ext>
            </a:extLst>
          </p:cNvPr>
          <p:cNvSpPr txBox="1">
            <a:spLocks/>
          </p:cNvSpPr>
          <p:nvPr/>
        </p:nvSpPr>
        <p:spPr>
          <a:xfrm>
            <a:off x="680913" y="-41583"/>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Action plan to grow</a:t>
            </a:r>
            <a:endParaRPr lang="en-US"/>
          </a:p>
        </p:txBody>
      </p:sp>
      <p:sp>
        <p:nvSpPr>
          <p:cNvPr id="6" name="TextBox 5">
            <a:extLst>
              <a:ext uri="{FF2B5EF4-FFF2-40B4-BE49-F238E27FC236}">
                <a16:creationId xmlns:a16="http://schemas.microsoft.com/office/drawing/2014/main" id="{70790A8A-80E8-7B6B-14C0-950DF51FCAA2}"/>
              </a:ext>
            </a:extLst>
          </p:cNvPr>
          <p:cNvSpPr txBox="1"/>
          <p:nvPr/>
        </p:nvSpPr>
        <p:spPr>
          <a:xfrm>
            <a:off x="836225" y="2317992"/>
            <a:ext cx="8233299" cy="2957861"/>
          </a:xfrm>
          <a:prstGeom prst="rect">
            <a:avLst/>
          </a:prstGeom>
          <a:noFill/>
        </p:spPr>
        <p:txBody>
          <a:bodyPr wrap="square" lIns="91440" tIns="45720" rIns="91440" bIns="45720" anchor="t">
            <a:spAutoFit/>
          </a:bodyPr>
          <a:lstStyle/>
          <a:p>
            <a:pPr algn="ctr">
              <a:lnSpc>
                <a:spcPct val="150000"/>
              </a:lnSpc>
            </a:pPr>
            <a:endParaRPr lang="en-US"/>
          </a:p>
          <a:p>
            <a:pPr algn="ctr">
              <a:lnSpc>
                <a:spcPct val="150000"/>
              </a:lnSpc>
            </a:pPr>
            <a:r>
              <a:rPr lang="en-US">
                <a:ea typeface="+mn-lt"/>
                <a:cs typeface="+mn-lt"/>
              </a:rPr>
              <a:t>What’s one thing we could start doing to better meet this standard?</a:t>
            </a:r>
          </a:p>
          <a:p>
            <a:pPr algn="ctr">
              <a:lnSpc>
                <a:spcPct val="150000"/>
              </a:lnSpc>
            </a:pPr>
            <a:r>
              <a:rPr lang="en-US">
                <a:ea typeface="+mn-lt"/>
                <a:cs typeface="+mn-lt"/>
              </a:rPr>
              <a:t>What can we stop doing to more efficiently meet this standard?</a:t>
            </a:r>
            <a:endParaRPr lang="en-US"/>
          </a:p>
          <a:p>
            <a:pPr algn="ctr">
              <a:lnSpc>
                <a:spcPct val="150000"/>
              </a:lnSpc>
            </a:pPr>
            <a:r>
              <a:rPr lang="en-US">
                <a:ea typeface="Calibri" panose="020F0502020204030204"/>
                <a:cs typeface="Calibri" panose="020F0502020204030204"/>
              </a:rPr>
              <a:t>What resources can we connect with in Community?</a:t>
            </a:r>
          </a:p>
          <a:p>
            <a:pPr algn="ctr">
              <a:lnSpc>
                <a:spcPct val="150000"/>
              </a:lnSpc>
            </a:pPr>
            <a:r>
              <a:rPr lang="en-US">
                <a:ea typeface="Calibri" panose="020F0502020204030204"/>
                <a:cs typeface="Calibri" panose="020F0502020204030204"/>
              </a:rPr>
              <a:t>What other resources can we utilize?</a:t>
            </a:r>
          </a:p>
          <a:p>
            <a:pPr algn="ctr">
              <a:lnSpc>
                <a:spcPct val="150000"/>
              </a:lnSpc>
            </a:pPr>
            <a:r>
              <a:rPr lang="en-US">
                <a:ea typeface="Calibri" panose="020F0502020204030204"/>
                <a:cs typeface="Calibri" panose="020F0502020204030204"/>
              </a:rPr>
              <a:t>What support might we need to implement changes and improvements?</a:t>
            </a:r>
          </a:p>
          <a:p>
            <a:pPr algn="ctr">
              <a:lnSpc>
                <a:spcPct val="150000"/>
              </a:lnSpc>
            </a:pPr>
            <a:r>
              <a:rPr lang="en-US">
                <a:ea typeface="+mn-lt"/>
                <a:cs typeface="+mn-lt"/>
              </a:rPr>
              <a:t>What’s one thing that would make it easier to meet this standard?</a:t>
            </a:r>
          </a:p>
        </p:txBody>
      </p:sp>
      <p:sp>
        <p:nvSpPr>
          <p:cNvPr id="23" name="TextBox 22">
            <a:extLst>
              <a:ext uri="{FF2B5EF4-FFF2-40B4-BE49-F238E27FC236}">
                <a16:creationId xmlns:a16="http://schemas.microsoft.com/office/drawing/2014/main" id="{613ABAA6-D8CE-D7BD-08C8-26E209AAC19B}"/>
              </a:ext>
            </a:extLst>
          </p:cNvPr>
          <p:cNvSpPr txBox="1"/>
          <p:nvPr/>
        </p:nvSpPr>
        <p:spPr>
          <a:xfrm>
            <a:off x="2816523" y="1582147"/>
            <a:ext cx="4952244" cy="455189"/>
          </a:xfrm>
          <a:prstGeom prst="rect">
            <a:avLst/>
          </a:prstGeom>
          <a:noFill/>
        </p:spPr>
        <p:txBody>
          <a:bodyPr wrap="square">
            <a:spAutoFit/>
          </a:bodyPr>
          <a:lstStyle/>
          <a:p>
            <a:pPr algn="ctr">
              <a:lnSpc>
                <a:spcPct val="150000"/>
              </a:lnSpc>
            </a:pPr>
            <a:r>
              <a:rPr lang="en-US" b="1">
                <a:solidFill>
                  <a:schemeClr val="tx1"/>
                </a:solidFill>
                <a:latin typeface="Century Gothic" panose="020B0502020202020204" pitchFamily="34" charset="0"/>
              </a:rPr>
              <a:t>GREEN POST-ITS </a:t>
            </a:r>
          </a:p>
        </p:txBody>
      </p:sp>
      <p:pic>
        <p:nvPicPr>
          <p:cNvPr id="5" name="Picture 4">
            <a:extLst>
              <a:ext uri="{FF2B5EF4-FFF2-40B4-BE49-F238E27FC236}">
                <a16:creationId xmlns:a16="http://schemas.microsoft.com/office/drawing/2014/main" id="{5D7365B3-595B-B946-0254-1785FF11F0EC}"/>
              </a:ext>
            </a:extLst>
          </p:cNvPr>
          <p:cNvPicPr>
            <a:picLocks noChangeAspect="1"/>
          </p:cNvPicPr>
          <p:nvPr/>
        </p:nvPicPr>
        <p:blipFill>
          <a:blip r:embed="rId2"/>
          <a:stretch>
            <a:fillRect/>
          </a:stretch>
        </p:blipFill>
        <p:spPr>
          <a:xfrm>
            <a:off x="2996825" y="1433601"/>
            <a:ext cx="1221301" cy="1075982"/>
          </a:xfrm>
          <a:prstGeom prst="rect">
            <a:avLst/>
          </a:prstGeom>
        </p:spPr>
      </p:pic>
    </p:spTree>
    <p:extLst>
      <p:ext uri="{BB962C8B-B14F-4D97-AF65-F5344CB8AC3E}">
        <p14:creationId xmlns:p14="http://schemas.microsoft.com/office/powerpoint/2010/main" val="132028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E32E4F-50AF-73AB-70BB-747E4CD0289F}"/>
              </a:ext>
            </a:extLst>
          </p:cNvPr>
          <p:cNvSpPr txBox="1"/>
          <p:nvPr/>
        </p:nvSpPr>
        <p:spPr>
          <a:xfrm>
            <a:off x="2569106" y="404832"/>
            <a:ext cx="6092982" cy="11243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kern="1200">
                <a:latin typeface="Century Gothic" panose="020B0502020202020204" pitchFamily="34" charset="0"/>
                <a:ea typeface="+mj-ea"/>
                <a:cs typeface="+mj-cs"/>
              </a:rPr>
              <a:t>Transition Coach</a:t>
            </a:r>
            <a:endParaRPr lang="en-US" sz="4000" kern="1200">
              <a:latin typeface="Century Gothic" panose="020B0502020202020204" pitchFamily="34" charset="0"/>
              <a:ea typeface="+mj-ea"/>
              <a:cs typeface="+mj-cs"/>
            </a:endParaRPr>
          </a:p>
        </p:txBody>
      </p:sp>
      <p:sp>
        <p:nvSpPr>
          <p:cNvPr id="9" name="TextBox 8">
            <a:extLst>
              <a:ext uri="{FF2B5EF4-FFF2-40B4-BE49-F238E27FC236}">
                <a16:creationId xmlns:a16="http://schemas.microsoft.com/office/drawing/2014/main" id="{E5B22AF7-E14B-2DA5-D45C-E107938ACD97}"/>
              </a:ext>
            </a:extLst>
          </p:cNvPr>
          <p:cNvSpPr txBox="1"/>
          <p:nvPr/>
        </p:nvSpPr>
        <p:spPr>
          <a:xfrm>
            <a:off x="1369021" y="3429000"/>
            <a:ext cx="7445552" cy="2119567"/>
          </a:xfrm>
          <a:prstGeom prst="rect">
            <a:avLst/>
          </a:prstGeom>
        </p:spPr>
        <p:txBody>
          <a:bodyPr vert="horz" lIns="91440" tIns="45720" rIns="91440" bIns="45720" rtlCol="0" anchor="ctr">
            <a:normAutofit/>
          </a:bodyPr>
          <a:lstStyle/>
          <a:p>
            <a:pPr marR="0" lvl="0" algn="ctr" defTabSz="914400" fontAlgn="auto">
              <a:lnSpc>
                <a:spcPct val="90000"/>
              </a:lnSpc>
              <a:spcBef>
                <a:spcPts val="1000"/>
              </a:spcBef>
              <a:spcAft>
                <a:spcPts val="0"/>
              </a:spcAft>
              <a:buClrTx/>
              <a:buSzTx/>
            </a:pPr>
            <a:r>
              <a:rPr lang="en-US" sz="2800" b="0" i="1" u="none" strike="noStrike" kern="1200" noProof="0">
                <a:effectLst/>
                <a:latin typeface="+mn-lt"/>
                <a:ea typeface="+mn-ea"/>
                <a:cs typeface="+mn-cs"/>
              </a:rPr>
              <a:t>Young People receive </a:t>
            </a:r>
            <a:r>
              <a:rPr lang="en-US" sz="2800" b="1" i="1" u="none" strike="noStrike" kern="1200" noProof="0">
                <a:effectLst/>
                <a:latin typeface="+mn-lt"/>
                <a:ea typeface="+mn-ea"/>
                <a:cs typeface="+mn-cs"/>
              </a:rPr>
              <a:t>consistent support </a:t>
            </a:r>
            <a:r>
              <a:rPr lang="en-US" sz="2800" b="0" i="1" u="none" strike="noStrike" kern="1200" noProof="0">
                <a:effectLst/>
                <a:latin typeface="+mn-lt"/>
                <a:ea typeface="+mn-ea"/>
                <a:cs typeface="+mn-cs"/>
              </a:rPr>
              <a:t>from a Home Stretch service regardless of who is available</a:t>
            </a:r>
            <a:endParaRPr lang="en-US" sz="2800" b="1" i="1" kern="1200">
              <a:latin typeface="+mn-lt"/>
              <a:ea typeface="+mn-ea"/>
              <a:cs typeface="+mn-cs"/>
            </a:endParaRPr>
          </a:p>
        </p:txBody>
      </p:sp>
      <p:grpSp>
        <p:nvGrpSpPr>
          <p:cNvPr id="18" name="Group 17">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379102" y="374152"/>
            <a:ext cx="2514948" cy="1766646"/>
            <a:chOff x="-305" y="-4155"/>
            <a:chExt cx="2514948" cy="2174333"/>
          </a:xfrm>
        </p:grpSpPr>
        <p:sp>
          <p:nvSpPr>
            <p:cNvPr id="19" name="Freeform: Shape 18">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418573" y="4560733"/>
            <a:ext cx="2487426" cy="2297266"/>
            <a:chOff x="-305" y="-1"/>
            <a:chExt cx="3832880" cy="2876136"/>
          </a:xfrm>
        </p:grpSpPr>
        <p:sp>
          <p:nvSpPr>
            <p:cNvPr id="25" name="Freeform: Shape 24">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336C1085-CA18-0334-8376-D1E7B820ED01}"/>
              </a:ext>
            </a:extLst>
          </p:cNvPr>
          <p:cNvSpPr txBox="1"/>
          <p:nvPr/>
        </p:nvSpPr>
        <p:spPr>
          <a:xfrm>
            <a:off x="753862" y="1658996"/>
            <a:ext cx="8398275" cy="1384995"/>
          </a:xfrm>
          <a:prstGeom prst="rect">
            <a:avLst/>
          </a:prstGeom>
          <a:noFill/>
        </p:spPr>
        <p:txBody>
          <a:bodyPr wrap="square">
            <a:spAutoFit/>
          </a:bodyPr>
          <a:lstStyle/>
          <a:p>
            <a:pPr marL="35560" marR="0" lvl="0" indent="0" algn="ctr">
              <a:spcBef>
                <a:spcPts val="0"/>
              </a:spcBef>
              <a:spcAft>
                <a:spcPts val="600"/>
              </a:spcAft>
              <a:buNone/>
            </a:pPr>
            <a:r>
              <a:rPr lang="en-AU" sz="2800" b="0" i="0" u="none" strike="noStrike" kern="1200" noProof="0"/>
              <a:t>A consistent, reliable and skilled support worker providing flexible, one-to-one support focused on coaching a young person towards independence. </a:t>
            </a:r>
          </a:p>
        </p:txBody>
      </p:sp>
    </p:spTree>
    <p:extLst>
      <p:ext uri="{BB962C8B-B14F-4D97-AF65-F5344CB8AC3E}">
        <p14:creationId xmlns:p14="http://schemas.microsoft.com/office/powerpoint/2010/main" val="426453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63" y="508838"/>
            <a:ext cx="4239591"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C659572-9174-EA10-A05D-370009FF3A86}"/>
              </a:ext>
            </a:extLst>
          </p:cNvPr>
          <p:cNvSpPr>
            <a:spLocks noGrp="1"/>
          </p:cNvSpPr>
          <p:nvPr>
            <p:ph type="title"/>
          </p:nvPr>
        </p:nvSpPr>
        <p:spPr>
          <a:xfrm>
            <a:off x="85500" y="1441113"/>
            <a:ext cx="3676770" cy="4371974"/>
          </a:xfrm>
        </p:spPr>
        <p:txBody>
          <a:bodyPr>
            <a:normAutofit/>
          </a:bodyPr>
          <a:lstStyle/>
          <a:p>
            <a:r>
              <a:rPr lang="en-US" sz="3200" b="1">
                <a:latin typeface="Century Gothic"/>
              </a:rPr>
              <a:t>Transition Coach </a:t>
            </a:r>
            <a:r>
              <a:rPr lang="en-AU" sz="3200" b="1">
                <a:latin typeface="Century Gothic"/>
              </a:rPr>
              <a:t> </a:t>
            </a:r>
            <a:br>
              <a:rPr lang="en-AU" sz="3200" b="1">
                <a:latin typeface="Century Gothic"/>
              </a:rPr>
            </a:br>
            <a:endParaRPr lang="en-US" sz="3200" b="1">
              <a:latin typeface="Century Gothic"/>
              <a:ea typeface="Calibri Light"/>
              <a:cs typeface="Calibri Light"/>
            </a:endParaRPr>
          </a:p>
        </p:txBody>
      </p:sp>
      <p:sp>
        <p:nvSpPr>
          <p:cNvPr id="3" name="Content Placeholder 2">
            <a:extLst>
              <a:ext uri="{FF2B5EF4-FFF2-40B4-BE49-F238E27FC236}">
                <a16:creationId xmlns:a16="http://schemas.microsoft.com/office/drawing/2014/main" id="{DAD80384-F06D-744F-14C3-9E1643A463EE}"/>
              </a:ext>
            </a:extLst>
          </p:cNvPr>
          <p:cNvSpPr>
            <a:spLocks noGrp="1"/>
          </p:cNvSpPr>
          <p:nvPr>
            <p:ph idx="1"/>
          </p:nvPr>
        </p:nvSpPr>
        <p:spPr>
          <a:xfrm>
            <a:off x="4184338" y="829950"/>
            <a:ext cx="5708917" cy="5766151"/>
          </a:xfrm>
        </p:spPr>
        <p:txBody>
          <a:bodyPr vert="horz" lIns="91440" tIns="45720" rIns="91440" bIns="45720" rtlCol="0" anchor="ctr">
            <a:normAutofit/>
          </a:bodyPr>
          <a:lstStyle/>
          <a:p>
            <a:pPr marL="0" indent="0">
              <a:buNone/>
            </a:pPr>
            <a:r>
              <a:rPr lang="en-US" sz="1400"/>
              <a:t>How do we practice within &amp; reflect on the Home Stretch Transition Coaching Practice Principles  (</a:t>
            </a:r>
            <a:r>
              <a:rPr lang="en-US" sz="1400" err="1"/>
              <a:t>e.g</a:t>
            </a:r>
            <a:r>
              <a:rPr lang="en-US" sz="1400"/>
              <a:t> individual/group supervision, decision making)</a:t>
            </a:r>
            <a:br>
              <a:rPr lang="en-US" sz="1400"/>
            </a:br>
            <a:endParaRPr lang="en-US" sz="1400">
              <a:ea typeface="Calibri"/>
              <a:cs typeface="Calibri"/>
            </a:endParaRPr>
          </a:p>
          <a:p>
            <a:pPr marL="0" indent="0">
              <a:buNone/>
            </a:pPr>
            <a:r>
              <a:rPr lang="en-US" sz="1400"/>
              <a:t>How do we support young people to develop skills of planning and goal setting</a:t>
            </a:r>
            <a:br>
              <a:rPr lang="en-US" sz="1400"/>
            </a:br>
            <a:endParaRPr lang="en-US" sz="1400">
              <a:ea typeface="Calibri"/>
              <a:cs typeface="Calibri"/>
            </a:endParaRPr>
          </a:p>
          <a:p>
            <a:pPr marL="0" indent="0">
              <a:buNone/>
            </a:pPr>
            <a:r>
              <a:rPr lang="en-US" sz="1400"/>
              <a:t>How do we review young peoples progress as a team (case discussions)</a:t>
            </a:r>
            <a:br>
              <a:rPr lang="en-US" sz="1400"/>
            </a:br>
            <a:endParaRPr lang="en-US" sz="1400">
              <a:ea typeface="Calibri"/>
              <a:cs typeface="Calibri"/>
            </a:endParaRPr>
          </a:p>
          <a:p>
            <a:pPr marL="0" indent="0">
              <a:buNone/>
            </a:pPr>
            <a:r>
              <a:rPr lang="en-US" sz="1400"/>
              <a:t>How do we share support across the team  (e.g. meet other team members, secondary coaches for complex support needs)</a:t>
            </a:r>
            <a:br>
              <a:rPr lang="en-US" sz="1400"/>
            </a:br>
            <a:endParaRPr lang="en-US" sz="1400">
              <a:ea typeface="Calibri"/>
              <a:cs typeface="Calibri"/>
            </a:endParaRPr>
          </a:p>
          <a:p>
            <a:pPr marL="0" indent="0">
              <a:buNone/>
            </a:pPr>
            <a:r>
              <a:rPr lang="en-US" sz="1400"/>
              <a:t>How do we develop culturally appropriate transition coaching support (</a:t>
            </a:r>
            <a:r>
              <a:rPr lang="en-US" sz="1400" err="1"/>
              <a:t>e.g</a:t>
            </a:r>
            <a:r>
              <a:rPr lang="en-US" sz="1400"/>
              <a:t> 50d coach roles, cultural support for young people)</a:t>
            </a:r>
            <a:br>
              <a:rPr lang="en-US" sz="1400"/>
            </a:br>
            <a:endParaRPr lang="en-US" sz="1400">
              <a:ea typeface="Calibri"/>
              <a:cs typeface="Calibri"/>
            </a:endParaRPr>
          </a:p>
          <a:p>
            <a:pPr marL="0" indent="0">
              <a:buNone/>
            </a:pPr>
            <a:r>
              <a:rPr lang="en-US" sz="1400"/>
              <a:t>Create processes to support coaches (e.g. payment processes, policies &amp; procedures, training, client records system) </a:t>
            </a:r>
            <a:br>
              <a:rPr lang="en-US" sz="1400"/>
            </a:br>
            <a:endParaRPr lang="en-US" sz="1400">
              <a:ea typeface="Calibri"/>
              <a:cs typeface="Calibri"/>
            </a:endParaRPr>
          </a:p>
          <a:p>
            <a:pPr marL="0" indent="0">
              <a:buNone/>
            </a:pPr>
            <a:r>
              <a:rPr lang="en-US" sz="1400"/>
              <a:t>How do we support a positive team culture &amp; good practice governance (supervision, reflective practice, focus on strengths, training, policies around risk management,  safety and financial governance, internal or external case consultations)</a:t>
            </a:r>
            <a:br>
              <a:rPr lang="en-US" sz="1400"/>
            </a:br>
            <a:endParaRPr lang="en-US" sz="1400"/>
          </a:p>
        </p:txBody>
      </p:sp>
      <p:sp>
        <p:nvSpPr>
          <p:cNvPr id="5" name="TextBox 4">
            <a:extLst>
              <a:ext uri="{FF2B5EF4-FFF2-40B4-BE49-F238E27FC236}">
                <a16:creationId xmlns:a16="http://schemas.microsoft.com/office/drawing/2014/main" id="{DEC295E9-0C85-0EEB-41AE-08937E9CECE4}"/>
              </a:ext>
            </a:extLst>
          </p:cNvPr>
          <p:cNvSpPr txBox="1"/>
          <p:nvPr/>
        </p:nvSpPr>
        <p:spPr>
          <a:xfrm>
            <a:off x="4383994" y="379579"/>
            <a:ext cx="4979406" cy="369332"/>
          </a:xfrm>
          <a:prstGeom prst="rect">
            <a:avLst/>
          </a:prstGeom>
          <a:noFill/>
        </p:spPr>
        <p:txBody>
          <a:bodyPr wrap="square">
            <a:spAutoFit/>
          </a:bodyPr>
          <a:lstStyle/>
          <a:p>
            <a:r>
              <a:rPr lang="en-AU" sz="1800" b="1">
                <a:latin typeface="Century Gothic"/>
              </a:rPr>
              <a:t>Prompting Questions from Service Standard</a:t>
            </a:r>
            <a:endParaRPr lang="en-AU"/>
          </a:p>
        </p:txBody>
      </p:sp>
    </p:spTree>
    <p:extLst>
      <p:ext uri="{BB962C8B-B14F-4D97-AF65-F5344CB8AC3E}">
        <p14:creationId xmlns:p14="http://schemas.microsoft.com/office/powerpoint/2010/main" val="322343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F07F77-BCE4-E20F-9739-8128362BFCE2}"/>
              </a:ext>
            </a:extLst>
          </p:cNvPr>
          <p:cNvSpPr>
            <a:spLocks noGrp="1"/>
          </p:cNvSpPr>
          <p:nvPr>
            <p:ph type="title"/>
          </p:nvPr>
        </p:nvSpPr>
        <p:spPr>
          <a:xfrm>
            <a:off x="681038" y="365127"/>
            <a:ext cx="8543925" cy="1325563"/>
          </a:xfrm>
        </p:spPr>
        <p:txBody>
          <a:bodyPr/>
          <a:lstStyle/>
          <a:p>
            <a:pPr algn="ctr"/>
            <a:r>
              <a:rPr lang="en-US" b="1">
                <a:latin typeface="Century Gothic" panose="020B0502020202020204" pitchFamily="34" charset="0"/>
              </a:rPr>
              <a:t>Reflect</a:t>
            </a:r>
            <a:endParaRPr lang="en-AU" b="1">
              <a:latin typeface="Century Gothic" panose="020B0502020202020204" pitchFamily="34" charset="0"/>
            </a:endParaRPr>
          </a:p>
        </p:txBody>
      </p:sp>
      <p:sp>
        <p:nvSpPr>
          <p:cNvPr id="17" name="TextBox 16">
            <a:extLst>
              <a:ext uri="{FF2B5EF4-FFF2-40B4-BE49-F238E27FC236}">
                <a16:creationId xmlns:a16="http://schemas.microsoft.com/office/drawing/2014/main" id="{3B851947-5CCC-8CAC-0861-08E6D2296408}"/>
              </a:ext>
            </a:extLst>
          </p:cNvPr>
          <p:cNvSpPr txBox="1"/>
          <p:nvPr/>
        </p:nvSpPr>
        <p:spPr>
          <a:xfrm>
            <a:off x="3516898" y="5259981"/>
            <a:ext cx="5228703" cy="519351"/>
          </a:xfrm>
          <a:prstGeom prst="ellipse">
            <a:avLst/>
          </a:prstGeom>
          <a:solidFill>
            <a:srgbClr val="FFFFCC"/>
          </a:solidFill>
          <a:ln w="3175">
            <a:noFill/>
          </a:ln>
          <a:effectLst>
            <a:softEdge rad="63500"/>
          </a:effectLst>
        </p:spPr>
        <p:txBody>
          <a:bodyPr wrap="square">
            <a:spAutoFit/>
          </a:bodyPr>
          <a:lstStyle/>
          <a:p>
            <a:pPr algn="ctr"/>
            <a:r>
              <a:rPr lang="en-US" sz="1800">
                <a:solidFill>
                  <a:srgbClr val="000000"/>
                </a:solidFill>
                <a:ea typeface="Calibri"/>
                <a:cs typeface="Calibri"/>
              </a:rPr>
              <a:t>WRITE ONE IDEA PER POST IT NOTE</a:t>
            </a:r>
          </a:p>
        </p:txBody>
      </p:sp>
      <p:sp>
        <p:nvSpPr>
          <p:cNvPr id="26" name="TextBox 25">
            <a:extLst>
              <a:ext uri="{FF2B5EF4-FFF2-40B4-BE49-F238E27FC236}">
                <a16:creationId xmlns:a16="http://schemas.microsoft.com/office/drawing/2014/main" id="{DA9984C7-B44F-E844-FEAB-47F1C75D5A34}"/>
              </a:ext>
            </a:extLst>
          </p:cNvPr>
          <p:cNvSpPr txBox="1"/>
          <p:nvPr/>
        </p:nvSpPr>
        <p:spPr>
          <a:xfrm>
            <a:off x="280657" y="2721083"/>
            <a:ext cx="3977928"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STRENGTHS </a:t>
            </a:r>
          </a:p>
          <a:p>
            <a:pPr algn="ctr">
              <a:lnSpc>
                <a:spcPct val="150000"/>
              </a:lnSpc>
            </a:pPr>
            <a:r>
              <a:rPr lang="en-US" sz="1600">
                <a:solidFill>
                  <a:srgbClr val="000000"/>
                </a:solidFill>
                <a:ea typeface="Calibri"/>
                <a:cs typeface="Calibri"/>
              </a:rPr>
              <a:t>What are we doing well in this practice area? </a:t>
            </a:r>
            <a:endParaRPr lang="en-US" sz="1600"/>
          </a:p>
          <a:p>
            <a:pPr algn="ctr">
              <a:lnSpc>
                <a:spcPct val="150000"/>
              </a:lnSpc>
            </a:pPr>
            <a:r>
              <a:rPr lang="en-US" sz="1600">
                <a:solidFill>
                  <a:srgbClr val="000000"/>
                </a:solidFill>
                <a:ea typeface="Calibri"/>
                <a:cs typeface="Calibri"/>
              </a:rPr>
              <a:t>What works well in our Community? </a:t>
            </a:r>
          </a:p>
          <a:p>
            <a:pPr algn="ctr">
              <a:lnSpc>
                <a:spcPct val="150000"/>
              </a:lnSpc>
            </a:pPr>
            <a:r>
              <a:rPr lang="en-US" sz="1600">
                <a:solidFill>
                  <a:srgbClr val="000000"/>
                </a:solidFill>
                <a:ea typeface="Calibri"/>
                <a:cs typeface="Calibri"/>
              </a:rPr>
              <a:t>How can we develop this further?</a:t>
            </a:r>
          </a:p>
          <a:p>
            <a:pPr algn="ctr">
              <a:lnSpc>
                <a:spcPct val="150000"/>
              </a:lnSpc>
            </a:pPr>
            <a:r>
              <a:rPr lang="en-US" sz="1600">
                <a:solidFill>
                  <a:srgbClr val="000000"/>
                </a:solidFill>
                <a:cs typeface="Calibri"/>
              </a:rPr>
              <a:t>How can we share this strength with others?</a:t>
            </a:r>
          </a:p>
        </p:txBody>
      </p:sp>
      <p:sp>
        <p:nvSpPr>
          <p:cNvPr id="28" name="TextBox 27">
            <a:extLst>
              <a:ext uri="{FF2B5EF4-FFF2-40B4-BE49-F238E27FC236}">
                <a16:creationId xmlns:a16="http://schemas.microsoft.com/office/drawing/2014/main" id="{20A3420B-AACF-D15B-EC0F-F04B924097F7}"/>
              </a:ext>
            </a:extLst>
          </p:cNvPr>
          <p:cNvSpPr txBox="1"/>
          <p:nvPr/>
        </p:nvSpPr>
        <p:spPr>
          <a:xfrm>
            <a:off x="4663214" y="2749783"/>
            <a:ext cx="4471733"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OPPORTUNITIES FOR GROWTH</a:t>
            </a:r>
            <a:r>
              <a:rPr lang="en-US" sz="1600">
                <a:solidFill>
                  <a:srgbClr val="000000"/>
                </a:solidFill>
                <a:ea typeface="Calibri"/>
                <a:cs typeface="Calibri"/>
              </a:rPr>
              <a:t> </a:t>
            </a:r>
          </a:p>
          <a:p>
            <a:pPr algn="ctr">
              <a:lnSpc>
                <a:spcPct val="150000"/>
              </a:lnSpc>
            </a:pPr>
            <a:r>
              <a:rPr lang="en-US" sz="1600">
                <a:solidFill>
                  <a:srgbClr val="000000"/>
                </a:solidFill>
                <a:ea typeface="Calibri"/>
                <a:cs typeface="Calibri"/>
              </a:rPr>
              <a:t>What practice can we improve? </a:t>
            </a:r>
          </a:p>
          <a:p>
            <a:pPr algn="ctr">
              <a:lnSpc>
                <a:spcPct val="150000"/>
              </a:lnSpc>
            </a:pPr>
            <a:r>
              <a:rPr lang="en-US" sz="1600">
                <a:solidFill>
                  <a:srgbClr val="000000"/>
                </a:solidFill>
                <a:ea typeface="Calibri"/>
                <a:cs typeface="Calibri"/>
              </a:rPr>
              <a:t>How can we develop a stronger practice? </a:t>
            </a:r>
          </a:p>
          <a:p>
            <a:pPr algn="ctr">
              <a:lnSpc>
                <a:spcPct val="150000"/>
              </a:lnSpc>
            </a:pPr>
            <a:r>
              <a:rPr lang="en-US" sz="1600">
                <a:solidFill>
                  <a:srgbClr val="000000"/>
                </a:solidFill>
                <a:ea typeface="Calibri"/>
                <a:cs typeface="Calibri"/>
              </a:rPr>
              <a:t>What more could we do? </a:t>
            </a:r>
          </a:p>
          <a:p>
            <a:pPr algn="ctr">
              <a:lnSpc>
                <a:spcPct val="150000"/>
              </a:lnSpc>
            </a:pPr>
            <a:r>
              <a:rPr lang="en-US" sz="1600">
                <a:solidFill>
                  <a:srgbClr val="000000"/>
                </a:solidFill>
                <a:ea typeface="Calibri"/>
                <a:cs typeface="Calibri"/>
              </a:rPr>
              <a:t>What are others doing that can inspire us?</a:t>
            </a:r>
          </a:p>
        </p:txBody>
      </p:sp>
      <p:pic>
        <p:nvPicPr>
          <p:cNvPr id="30" name="Picture 29">
            <a:extLst>
              <a:ext uri="{FF2B5EF4-FFF2-40B4-BE49-F238E27FC236}">
                <a16:creationId xmlns:a16="http://schemas.microsoft.com/office/drawing/2014/main" id="{332CBB3F-F5A9-69D8-95F1-98D3884421C2}"/>
              </a:ext>
            </a:extLst>
          </p:cNvPr>
          <p:cNvPicPr>
            <a:picLocks noChangeAspect="1"/>
          </p:cNvPicPr>
          <p:nvPr/>
        </p:nvPicPr>
        <p:blipFill>
          <a:blip r:embed="rId2"/>
          <a:stretch>
            <a:fillRect/>
          </a:stretch>
        </p:blipFill>
        <p:spPr>
          <a:xfrm>
            <a:off x="1676026" y="1612843"/>
            <a:ext cx="1358742" cy="1142867"/>
          </a:xfrm>
          <a:prstGeom prst="rect">
            <a:avLst/>
          </a:prstGeom>
        </p:spPr>
      </p:pic>
      <p:pic>
        <p:nvPicPr>
          <p:cNvPr id="31" name="Picture 30">
            <a:extLst>
              <a:ext uri="{FF2B5EF4-FFF2-40B4-BE49-F238E27FC236}">
                <a16:creationId xmlns:a16="http://schemas.microsoft.com/office/drawing/2014/main" id="{45A6F818-BE7E-1EF3-2CEE-31DABC3F6A42}"/>
              </a:ext>
            </a:extLst>
          </p:cNvPr>
          <p:cNvPicPr>
            <a:picLocks noChangeAspect="1"/>
          </p:cNvPicPr>
          <p:nvPr/>
        </p:nvPicPr>
        <p:blipFill>
          <a:blip r:embed="rId3"/>
          <a:stretch>
            <a:fillRect/>
          </a:stretch>
        </p:blipFill>
        <p:spPr>
          <a:xfrm rot="320393">
            <a:off x="5934364" y="1521664"/>
            <a:ext cx="1371697" cy="1264113"/>
          </a:xfrm>
          <a:prstGeom prst="rect">
            <a:avLst/>
          </a:prstGeom>
        </p:spPr>
      </p:pic>
    </p:spTree>
    <p:extLst>
      <p:ext uri="{BB962C8B-B14F-4D97-AF65-F5344CB8AC3E}">
        <p14:creationId xmlns:p14="http://schemas.microsoft.com/office/powerpoint/2010/main" val="213649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6BBB9F-2519-4B27-6D18-C2A15AAD38F3}"/>
              </a:ext>
            </a:extLst>
          </p:cNvPr>
          <p:cNvPicPr>
            <a:picLocks noChangeAspect="1"/>
          </p:cNvPicPr>
          <p:nvPr/>
        </p:nvPicPr>
        <p:blipFill rotWithShape="1">
          <a:blip r:embed="rId2"/>
          <a:srcRect l="19873" t="18798" r="19294" b="20655"/>
          <a:stretch/>
        </p:blipFill>
        <p:spPr>
          <a:xfrm>
            <a:off x="2629988" y="1343346"/>
            <a:ext cx="4119937" cy="4171308"/>
          </a:xfrm>
          <a:prstGeom prst="rect">
            <a:avLst/>
          </a:prstGeom>
        </p:spPr>
      </p:pic>
      <p:sp>
        <p:nvSpPr>
          <p:cNvPr id="6" name="Title 1">
            <a:extLst>
              <a:ext uri="{FF2B5EF4-FFF2-40B4-BE49-F238E27FC236}">
                <a16:creationId xmlns:a16="http://schemas.microsoft.com/office/drawing/2014/main" id="{1921213F-CAF0-256E-2931-EB602D4754B5}"/>
              </a:ext>
            </a:extLst>
          </p:cNvPr>
          <p:cNvSpPr txBox="1">
            <a:spLocks/>
          </p:cNvSpPr>
          <p:nvPr/>
        </p:nvSpPr>
        <p:spPr>
          <a:xfrm>
            <a:off x="451304" y="181561"/>
            <a:ext cx="8543925" cy="780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400" b="1">
                <a:latin typeface="Century Gothic" panose="020B0502020202020204" pitchFamily="34" charset="0"/>
              </a:rPr>
              <a:t>From soil to blossom</a:t>
            </a:r>
            <a:endParaRPr lang="en-AU" sz="4400" b="1">
              <a:latin typeface="Century Gothic" panose="020B0502020202020204" pitchFamily="34" charset="0"/>
            </a:endParaRPr>
          </a:p>
        </p:txBody>
      </p:sp>
      <p:sp>
        <p:nvSpPr>
          <p:cNvPr id="7" name="TextBox 6">
            <a:extLst>
              <a:ext uri="{FF2B5EF4-FFF2-40B4-BE49-F238E27FC236}">
                <a16:creationId xmlns:a16="http://schemas.microsoft.com/office/drawing/2014/main" id="{2EBC8E19-A51C-A286-6636-B5082CB54872}"/>
              </a:ext>
            </a:extLst>
          </p:cNvPr>
          <p:cNvSpPr txBox="1"/>
          <p:nvPr/>
        </p:nvSpPr>
        <p:spPr>
          <a:xfrm>
            <a:off x="5296883" y="1286447"/>
            <a:ext cx="4119937" cy="726284"/>
          </a:xfrm>
          <a:prstGeom prst="rect">
            <a:avLst/>
          </a:prstGeom>
        </p:spPr>
        <p:txBody>
          <a:bodyPr vert="horz" lIns="91440" tIns="45720" rIns="91440" bIns="45720" rtlCol="0">
            <a:normAutofit/>
          </a:bodyPr>
          <a:lstStyle/>
          <a:p>
            <a:pPr defTabSz="914400">
              <a:lnSpc>
                <a:spcPct val="90000"/>
              </a:lnSpc>
              <a:spcAft>
                <a:spcPts val="600"/>
              </a:spcAft>
            </a:pPr>
            <a:r>
              <a:rPr lang="en-US" sz="1200" b="1"/>
              <a:t>Tending to the soil </a:t>
            </a:r>
            <a:r>
              <a:rPr lang="en-US" sz="1200"/>
              <a:t>- we are in the first phase; we are informing ourselves of how this standard works in our area so that we can start to plant and grow.</a:t>
            </a:r>
          </a:p>
        </p:txBody>
      </p:sp>
      <p:sp>
        <p:nvSpPr>
          <p:cNvPr id="9" name="TextBox 8">
            <a:extLst>
              <a:ext uri="{FF2B5EF4-FFF2-40B4-BE49-F238E27FC236}">
                <a16:creationId xmlns:a16="http://schemas.microsoft.com/office/drawing/2014/main" id="{4B4B7B04-3833-32C1-4ECA-7902BB56FBB3}"/>
              </a:ext>
            </a:extLst>
          </p:cNvPr>
          <p:cNvSpPr txBox="1"/>
          <p:nvPr/>
        </p:nvSpPr>
        <p:spPr>
          <a:xfrm>
            <a:off x="6692844" y="2490052"/>
            <a:ext cx="2423985"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lgn="just">
              <a:spcAft>
                <a:spcPts val="600"/>
              </a:spcAft>
            </a:pPr>
            <a:r>
              <a:rPr lang="en-US">
                <a:latin typeface="+mn-lt"/>
              </a:rPr>
              <a:t>Planting the seed – </a:t>
            </a:r>
            <a:r>
              <a:rPr lang="en-US" b="0">
                <a:latin typeface="+mn-lt"/>
              </a:rPr>
              <a:t>we have taken the next step; we are developing and working towards meeting this standard.</a:t>
            </a:r>
            <a:endParaRPr lang="en-AU" b="0">
              <a:latin typeface="+mn-lt"/>
            </a:endParaRPr>
          </a:p>
        </p:txBody>
      </p:sp>
      <p:sp>
        <p:nvSpPr>
          <p:cNvPr id="11" name="TextBox 10">
            <a:extLst>
              <a:ext uri="{FF2B5EF4-FFF2-40B4-BE49-F238E27FC236}">
                <a16:creationId xmlns:a16="http://schemas.microsoft.com/office/drawing/2014/main" id="{4DEAFDE6-E894-D69F-6250-3A8E9D20C554}"/>
              </a:ext>
            </a:extLst>
          </p:cNvPr>
          <p:cNvSpPr txBox="1"/>
          <p:nvPr/>
        </p:nvSpPr>
        <p:spPr>
          <a:xfrm>
            <a:off x="5967814" y="5064456"/>
            <a:ext cx="2778073"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spcAft>
                <a:spcPts val="600"/>
              </a:spcAft>
            </a:pPr>
            <a:r>
              <a:rPr lang="en-US">
                <a:latin typeface="+mn-lt"/>
              </a:rPr>
              <a:t>Seedling </a:t>
            </a:r>
            <a:r>
              <a:rPr lang="en-US" b="0">
                <a:latin typeface="+mn-lt"/>
              </a:rPr>
              <a:t>–  We are doing this most of the time, but maybe not as consistently as we would like to, we still need to nurture our practice to get stronger</a:t>
            </a:r>
            <a:r>
              <a:rPr lang="en-US">
                <a:latin typeface="+mn-lt"/>
              </a:rPr>
              <a:t>.</a:t>
            </a:r>
            <a:endParaRPr lang="en-AU">
              <a:latin typeface="+mn-lt"/>
            </a:endParaRPr>
          </a:p>
        </p:txBody>
      </p:sp>
      <p:sp>
        <p:nvSpPr>
          <p:cNvPr id="17" name="TextBox 16">
            <a:extLst>
              <a:ext uri="{FF2B5EF4-FFF2-40B4-BE49-F238E27FC236}">
                <a16:creationId xmlns:a16="http://schemas.microsoft.com/office/drawing/2014/main" id="{27DC41BC-12FF-4AD8-1FED-5C63A69231EB}"/>
              </a:ext>
            </a:extLst>
          </p:cNvPr>
          <p:cNvSpPr txBox="1"/>
          <p:nvPr/>
        </p:nvSpPr>
        <p:spPr>
          <a:xfrm>
            <a:off x="133436" y="3054103"/>
            <a:ext cx="2718275" cy="1015663"/>
          </a:xfrm>
          <a:prstGeom prst="rect">
            <a:avLst/>
          </a:prstGeom>
          <a:noFill/>
        </p:spPr>
        <p:txBody>
          <a:bodyPr wrap="square">
            <a:spAutoFit/>
          </a:bodyPr>
          <a:lstStyle/>
          <a:p>
            <a:pPr algn="just">
              <a:spcAft>
                <a:spcPts val="600"/>
              </a:spcAft>
            </a:pPr>
            <a:r>
              <a:rPr lang="en-US" sz="1200" b="1"/>
              <a:t>Blossom</a:t>
            </a:r>
            <a:r>
              <a:rPr lang="en-US" sz="1200"/>
              <a:t> – now we are as strong as we can possibly be; we are blossoming to our full potential and ready to let seeds fall for future generations and share our wisdom.</a:t>
            </a:r>
            <a:endParaRPr lang="en-AU" sz="1200"/>
          </a:p>
        </p:txBody>
      </p:sp>
      <p:sp>
        <p:nvSpPr>
          <p:cNvPr id="23" name="TextBox 22">
            <a:extLst>
              <a:ext uri="{FF2B5EF4-FFF2-40B4-BE49-F238E27FC236}">
                <a16:creationId xmlns:a16="http://schemas.microsoft.com/office/drawing/2014/main" id="{1950FA04-CDA0-FC1D-4D44-2F4C85D5D396}"/>
              </a:ext>
            </a:extLst>
          </p:cNvPr>
          <p:cNvSpPr txBox="1"/>
          <p:nvPr/>
        </p:nvSpPr>
        <p:spPr>
          <a:xfrm>
            <a:off x="771278" y="5114450"/>
            <a:ext cx="2893704" cy="830997"/>
          </a:xfrm>
          <a:prstGeom prst="rect">
            <a:avLst/>
          </a:prstGeom>
          <a:noFill/>
        </p:spPr>
        <p:txBody>
          <a:bodyPr wrap="square">
            <a:spAutoFit/>
          </a:bodyPr>
          <a:lstStyle/>
          <a:p>
            <a:pPr algn="just">
              <a:spcAft>
                <a:spcPts val="600"/>
              </a:spcAft>
            </a:pPr>
            <a:r>
              <a:rPr lang="en-US" sz="1200" b="1"/>
              <a:t>Sprouted</a:t>
            </a:r>
            <a:r>
              <a:rPr lang="en-US" sz="1200"/>
              <a:t> –  We are doing this! We have solid ground for this practice and are confident that we are doing everything in accordance with the Service Standards.</a:t>
            </a:r>
            <a:endParaRPr lang="en-AU" sz="1200"/>
          </a:p>
        </p:txBody>
      </p:sp>
    </p:spTree>
    <p:extLst>
      <p:ext uri="{BB962C8B-B14F-4D97-AF65-F5344CB8AC3E}">
        <p14:creationId xmlns:p14="http://schemas.microsoft.com/office/powerpoint/2010/main" val="367450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F733DE-8E23-9D6F-BA73-09035EA24C4E}"/>
              </a:ext>
            </a:extLst>
          </p:cNvPr>
          <p:cNvSpPr txBox="1">
            <a:spLocks/>
          </p:cNvSpPr>
          <p:nvPr/>
        </p:nvSpPr>
        <p:spPr>
          <a:xfrm>
            <a:off x="680913" y="-41583"/>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Action plan to grow</a:t>
            </a:r>
            <a:endParaRPr lang="en-US"/>
          </a:p>
        </p:txBody>
      </p:sp>
      <p:sp>
        <p:nvSpPr>
          <p:cNvPr id="5" name="TextBox 4">
            <a:extLst>
              <a:ext uri="{FF2B5EF4-FFF2-40B4-BE49-F238E27FC236}">
                <a16:creationId xmlns:a16="http://schemas.microsoft.com/office/drawing/2014/main" id="{30ED7274-828D-BDA6-FE80-4176688374E9}"/>
              </a:ext>
            </a:extLst>
          </p:cNvPr>
          <p:cNvSpPr txBox="1"/>
          <p:nvPr/>
        </p:nvSpPr>
        <p:spPr>
          <a:xfrm>
            <a:off x="836347" y="2072269"/>
            <a:ext cx="8233299" cy="2957861"/>
          </a:xfrm>
          <a:prstGeom prst="rect">
            <a:avLst/>
          </a:prstGeom>
          <a:noFill/>
        </p:spPr>
        <p:txBody>
          <a:bodyPr wrap="square" lIns="91440" tIns="45720" rIns="91440" bIns="45720" anchor="t">
            <a:spAutoFit/>
          </a:bodyPr>
          <a:lstStyle/>
          <a:p>
            <a:pPr algn="ctr">
              <a:lnSpc>
                <a:spcPct val="150000"/>
              </a:lnSpc>
            </a:pPr>
            <a:endParaRPr lang="en-US"/>
          </a:p>
          <a:p>
            <a:pPr algn="ctr">
              <a:lnSpc>
                <a:spcPct val="150000"/>
              </a:lnSpc>
            </a:pPr>
            <a:r>
              <a:rPr lang="en-US">
                <a:ea typeface="+mn-lt"/>
                <a:cs typeface="+mn-lt"/>
              </a:rPr>
              <a:t>What’s one thing we could start doing to better meet this standard?</a:t>
            </a:r>
          </a:p>
          <a:p>
            <a:pPr algn="ctr">
              <a:lnSpc>
                <a:spcPct val="150000"/>
              </a:lnSpc>
            </a:pPr>
            <a:r>
              <a:rPr lang="en-US">
                <a:ea typeface="+mn-lt"/>
                <a:cs typeface="+mn-lt"/>
              </a:rPr>
              <a:t>What can we stop doing to more efficiently meet this standard?</a:t>
            </a:r>
            <a:endParaRPr lang="en-US"/>
          </a:p>
          <a:p>
            <a:pPr algn="ctr">
              <a:lnSpc>
                <a:spcPct val="150000"/>
              </a:lnSpc>
            </a:pPr>
            <a:r>
              <a:rPr lang="en-US">
                <a:ea typeface="Calibri" panose="020F0502020204030204"/>
                <a:cs typeface="Calibri" panose="020F0502020204030204"/>
              </a:rPr>
              <a:t>What resources can we connect with in Community?</a:t>
            </a:r>
          </a:p>
          <a:p>
            <a:pPr algn="ctr">
              <a:lnSpc>
                <a:spcPct val="150000"/>
              </a:lnSpc>
            </a:pPr>
            <a:r>
              <a:rPr lang="en-US">
                <a:ea typeface="Calibri" panose="020F0502020204030204"/>
                <a:cs typeface="Calibri" panose="020F0502020204030204"/>
              </a:rPr>
              <a:t>What other resources can we utilize?</a:t>
            </a:r>
          </a:p>
          <a:p>
            <a:pPr algn="ctr">
              <a:lnSpc>
                <a:spcPct val="150000"/>
              </a:lnSpc>
            </a:pPr>
            <a:r>
              <a:rPr lang="en-US">
                <a:ea typeface="Calibri" panose="020F0502020204030204"/>
                <a:cs typeface="Calibri" panose="020F0502020204030204"/>
              </a:rPr>
              <a:t>What support might we need to implement changes and improvements?</a:t>
            </a:r>
          </a:p>
          <a:p>
            <a:pPr algn="ctr">
              <a:lnSpc>
                <a:spcPct val="150000"/>
              </a:lnSpc>
            </a:pPr>
            <a:r>
              <a:rPr lang="en-US">
                <a:ea typeface="+mn-lt"/>
                <a:cs typeface="+mn-lt"/>
              </a:rPr>
              <a:t>What’s one thing that would make it easier to meet this standard?</a:t>
            </a:r>
          </a:p>
        </p:txBody>
      </p:sp>
      <p:sp>
        <p:nvSpPr>
          <p:cNvPr id="7" name="TextBox 6">
            <a:extLst>
              <a:ext uri="{FF2B5EF4-FFF2-40B4-BE49-F238E27FC236}">
                <a16:creationId xmlns:a16="http://schemas.microsoft.com/office/drawing/2014/main" id="{7614F716-3BAB-BD2E-AB7F-2B857671368E}"/>
              </a:ext>
            </a:extLst>
          </p:cNvPr>
          <p:cNvSpPr txBox="1"/>
          <p:nvPr/>
        </p:nvSpPr>
        <p:spPr>
          <a:xfrm>
            <a:off x="2816523" y="1582147"/>
            <a:ext cx="4952244" cy="455189"/>
          </a:xfrm>
          <a:prstGeom prst="rect">
            <a:avLst/>
          </a:prstGeom>
          <a:noFill/>
        </p:spPr>
        <p:txBody>
          <a:bodyPr wrap="square">
            <a:spAutoFit/>
          </a:bodyPr>
          <a:lstStyle/>
          <a:p>
            <a:pPr algn="ctr">
              <a:lnSpc>
                <a:spcPct val="150000"/>
              </a:lnSpc>
            </a:pPr>
            <a:r>
              <a:rPr lang="en-US" b="1">
                <a:solidFill>
                  <a:schemeClr val="tx1"/>
                </a:solidFill>
                <a:latin typeface="Century Gothic" panose="020B0502020202020204" pitchFamily="34" charset="0"/>
              </a:rPr>
              <a:t>GREEN POST-ITS </a:t>
            </a:r>
          </a:p>
        </p:txBody>
      </p:sp>
      <p:pic>
        <p:nvPicPr>
          <p:cNvPr id="9" name="Picture 8">
            <a:extLst>
              <a:ext uri="{FF2B5EF4-FFF2-40B4-BE49-F238E27FC236}">
                <a16:creationId xmlns:a16="http://schemas.microsoft.com/office/drawing/2014/main" id="{B41FBE67-2F52-70D0-D665-31BF56B7C7D7}"/>
              </a:ext>
            </a:extLst>
          </p:cNvPr>
          <p:cNvPicPr>
            <a:picLocks noChangeAspect="1"/>
          </p:cNvPicPr>
          <p:nvPr/>
        </p:nvPicPr>
        <p:blipFill>
          <a:blip r:embed="rId2"/>
          <a:stretch>
            <a:fillRect/>
          </a:stretch>
        </p:blipFill>
        <p:spPr>
          <a:xfrm rot="244791">
            <a:off x="2747906" y="1335301"/>
            <a:ext cx="1487321" cy="1252655"/>
          </a:xfrm>
          <a:prstGeom prst="rect">
            <a:avLst/>
          </a:prstGeom>
        </p:spPr>
      </p:pic>
    </p:spTree>
    <p:extLst>
      <p:ext uri="{BB962C8B-B14F-4D97-AF65-F5344CB8AC3E}">
        <p14:creationId xmlns:p14="http://schemas.microsoft.com/office/powerpoint/2010/main" val="114717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440143-DD6B-3091-387E-4F9ADB50D02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4F599-8FEA-2512-C518-AAFB109A1E55}"/>
              </a:ext>
            </a:extLst>
          </p:cNvPr>
          <p:cNvSpPr>
            <a:spLocks noGrp="1"/>
          </p:cNvSpPr>
          <p:nvPr>
            <p:ph type="title"/>
          </p:nvPr>
        </p:nvSpPr>
        <p:spPr>
          <a:xfrm>
            <a:off x="1972745" y="-231986"/>
            <a:ext cx="6477282" cy="1766136"/>
          </a:xfrm>
        </p:spPr>
        <p:txBody>
          <a:bodyPr vert="horz" lIns="91440" tIns="45720" rIns="91440" bIns="45720" rtlCol="0" anchor="ctr">
            <a:normAutofit/>
          </a:bodyPr>
          <a:lstStyle/>
          <a:p>
            <a:pPr algn="ctr"/>
            <a:r>
              <a:rPr lang="en-US" sz="4000" b="1" kern="1200">
                <a:latin typeface="Century Gothic" panose="020B0502020202020204" pitchFamily="34" charset="0"/>
              </a:rPr>
              <a:t>Smooth Transition</a:t>
            </a:r>
            <a:endParaRPr lang="en-US" sz="4000" kern="1200">
              <a:latin typeface="Century Gothic" panose="020B0502020202020204" pitchFamily="34" charset="0"/>
            </a:endParaRPr>
          </a:p>
        </p:txBody>
      </p:sp>
      <p:sp>
        <p:nvSpPr>
          <p:cNvPr id="6" name="TextBox 5">
            <a:extLst>
              <a:ext uri="{FF2B5EF4-FFF2-40B4-BE49-F238E27FC236}">
                <a16:creationId xmlns:a16="http://schemas.microsoft.com/office/drawing/2014/main" id="{846F82ED-5232-849A-1834-9C670183C648}"/>
              </a:ext>
            </a:extLst>
          </p:cNvPr>
          <p:cNvSpPr txBox="1"/>
          <p:nvPr/>
        </p:nvSpPr>
        <p:spPr>
          <a:xfrm>
            <a:off x="852899" y="3429000"/>
            <a:ext cx="8399742" cy="2166637"/>
          </a:xfrm>
          <a:prstGeom prst="rect">
            <a:avLst/>
          </a:prstGeom>
        </p:spPr>
        <p:txBody>
          <a:bodyPr vert="horz" lIns="91440" tIns="45720" rIns="91440" bIns="45720" rtlCol="0" anchor="ctr">
            <a:normAutofit/>
          </a:bodyPr>
          <a:lstStyle/>
          <a:p>
            <a:pPr defTabSz="914400">
              <a:lnSpc>
                <a:spcPct val="90000"/>
              </a:lnSpc>
              <a:spcBef>
                <a:spcPts val="1000"/>
              </a:spcBef>
            </a:pPr>
            <a:r>
              <a:rPr lang="en-US" sz="2800" i="1" kern="1200">
                <a:latin typeface="+mn-lt"/>
                <a:ea typeface="+mn-ea"/>
                <a:cs typeface="+mn-cs"/>
              </a:rPr>
              <a:t>Young people experience </a:t>
            </a:r>
            <a:r>
              <a:rPr lang="en-US" sz="2800" b="1" i="1" kern="1200">
                <a:latin typeface="+mn-lt"/>
                <a:ea typeface="+mn-ea"/>
                <a:cs typeface="+mn-cs"/>
              </a:rPr>
              <a:t>continuity</a:t>
            </a:r>
            <a:r>
              <a:rPr lang="en-US" sz="2800" i="1" kern="1200">
                <a:latin typeface="+mn-lt"/>
                <a:ea typeface="+mn-ea"/>
                <a:cs typeface="+mn-cs"/>
              </a:rPr>
              <a:t> in support and planning and have opportunity to </a:t>
            </a:r>
            <a:r>
              <a:rPr lang="en-US" sz="2800" b="1" i="1" kern="1200">
                <a:latin typeface="+mn-lt"/>
                <a:ea typeface="+mn-ea"/>
                <a:cs typeface="+mn-cs"/>
              </a:rPr>
              <a:t>build trust </a:t>
            </a:r>
            <a:r>
              <a:rPr lang="en-US" sz="2800" i="1" kern="1200">
                <a:latin typeface="+mn-lt"/>
                <a:ea typeface="+mn-ea"/>
                <a:cs typeface="+mn-cs"/>
              </a:rPr>
              <a:t>with a Transition Coach over time.</a:t>
            </a:r>
          </a:p>
        </p:txBody>
      </p:sp>
      <p:grpSp>
        <p:nvGrpSpPr>
          <p:cNvPr id="15" name="Group 14">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379102" y="374152"/>
            <a:ext cx="2514948" cy="1766646"/>
            <a:chOff x="-305" y="-4155"/>
            <a:chExt cx="2514948" cy="2174333"/>
          </a:xfrm>
        </p:grpSpPr>
        <p:sp>
          <p:nvSpPr>
            <p:cNvPr id="16" name="Freeform: Shape 15">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 name="Freeform: Shape 18">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418573" y="4560733"/>
            <a:ext cx="2487426" cy="2297266"/>
            <a:chOff x="-305" y="-1"/>
            <a:chExt cx="3832880" cy="2876136"/>
          </a:xfrm>
        </p:grpSpPr>
        <p:sp>
          <p:nvSpPr>
            <p:cNvPr id="22" name="Freeform: Shape 21">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0A9B5E5D-79E3-89CC-0E31-B1B64C672F44}"/>
              </a:ext>
            </a:extLst>
          </p:cNvPr>
          <p:cNvSpPr txBox="1"/>
          <p:nvPr/>
        </p:nvSpPr>
        <p:spPr>
          <a:xfrm>
            <a:off x="333647" y="1726930"/>
            <a:ext cx="9208705" cy="3194721"/>
          </a:xfrm>
          <a:prstGeom prst="rect">
            <a:avLst/>
          </a:prstGeom>
        </p:spPr>
        <p:txBody>
          <a:bodyPr vert="horz" lIns="91440" tIns="45720" rIns="91440" bIns="45720" rtlCol="0" anchor="t">
            <a:normAutofit/>
          </a:bodyPr>
          <a:lstStyle>
            <a:lvl1pPr indent="0" algn="ctr" defTabSz="914400">
              <a:lnSpc>
                <a:spcPct val="90000"/>
              </a:lnSpc>
              <a:spcBef>
                <a:spcPts val="1000"/>
              </a:spcBef>
              <a:buFont typeface="Arial" panose="020B0604020202020204" pitchFamily="34" charset="0"/>
              <a:buNone/>
              <a:defRPr sz="2800" i="1">
                <a:effectLs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2400" i="0"/>
              <a:t> From 17.5 years we begin working with a young person and their support circle to ensure a smooth transition of support by 18, and continuity in support through the Home Stretch WA service up to the age of 21.</a:t>
            </a:r>
          </a:p>
          <a:p>
            <a:endParaRPr lang="en-US" sz="2000" i="0">
              <a:ea typeface="Calibri"/>
              <a:cs typeface="Calibri"/>
            </a:endParaRPr>
          </a:p>
        </p:txBody>
      </p:sp>
    </p:spTree>
    <p:extLst>
      <p:ext uri="{BB962C8B-B14F-4D97-AF65-F5344CB8AC3E}">
        <p14:creationId xmlns:p14="http://schemas.microsoft.com/office/powerpoint/2010/main" val="40609700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2047" y="0"/>
            <a:ext cx="3513953"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2E7342C-D024-6BB9-8A86-A58AE9E7332C}"/>
              </a:ext>
            </a:extLst>
          </p:cNvPr>
          <p:cNvSpPr txBox="1"/>
          <p:nvPr/>
        </p:nvSpPr>
        <p:spPr>
          <a:xfrm>
            <a:off x="2157273" y="668782"/>
            <a:ext cx="5069148" cy="769441"/>
          </a:xfrm>
          <a:prstGeom prst="rect">
            <a:avLst/>
          </a:prstGeom>
          <a:noFill/>
        </p:spPr>
        <p:txBody>
          <a:bodyPr wrap="square">
            <a:spAutoFit/>
          </a:bodyPr>
          <a:lstStyle/>
          <a:p>
            <a:pPr algn="ctr"/>
            <a:r>
              <a:rPr lang="en-AU" sz="4400" b="1">
                <a:latin typeface="Century Gothic"/>
              </a:rPr>
              <a:t> Invest In Me</a:t>
            </a:r>
            <a:endParaRPr lang="en-AU" sz="4400"/>
          </a:p>
        </p:txBody>
      </p:sp>
      <p:sp>
        <p:nvSpPr>
          <p:cNvPr id="5" name="TextBox 4">
            <a:extLst>
              <a:ext uri="{FF2B5EF4-FFF2-40B4-BE49-F238E27FC236}">
                <a16:creationId xmlns:a16="http://schemas.microsoft.com/office/drawing/2014/main" id="{FBFC11B7-7790-E2C6-6722-3859021594AC}"/>
              </a:ext>
            </a:extLst>
          </p:cNvPr>
          <p:cNvSpPr txBox="1"/>
          <p:nvPr/>
        </p:nvSpPr>
        <p:spPr>
          <a:xfrm>
            <a:off x="651644" y="1942615"/>
            <a:ext cx="8602463" cy="1815882"/>
          </a:xfrm>
          <a:prstGeom prst="rect">
            <a:avLst/>
          </a:prstGeom>
          <a:noFill/>
        </p:spPr>
        <p:txBody>
          <a:bodyPr wrap="square">
            <a:spAutoFit/>
          </a:bodyPr>
          <a:lstStyle/>
          <a:p>
            <a:pPr marL="35560" lvl="0" algn="ctr" defTabSz="914400">
              <a:defRPr/>
            </a:pPr>
            <a:r>
              <a:rPr lang="en-US" sz="2800"/>
              <a:t>Funding for the young person towards achieving their personal goals is provided through the coaching relationship and administered by Home Stretch WA service providers.</a:t>
            </a:r>
          </a:p>
        </p:txBody>
      </p:sp>
      <p:sp>
        <p:nvSpPr>
          <p:cNvPr id="6" name="TextBox 5">
            <a:extLst>
              <a:ext uri="{FF2B5EF4-FFF2-40B4-BE49-F238E27FC236}">
                <a16:creationId xmlns:a16="http://schemas.microsoft.com/office/drawing/2014/main" id="{C2662B00-59C5-6B29-E202-95FD9CDAF7FF}"/>
              </a:ext>
            </a:extLst>
          </p:cNvPr>
          <p:cNvSpPr txBox="1"/>
          <p:nvPr/>
        </p:nvSpPr>
        <p:spPr>
          <a:xfrm>
            <a:off x="1264327" y="4315669"/>
            <a:ext cx="7377344" cy="1077218"/>
          </a:xfrm>
          <a:prstGeom prst="rect">
            <a:avLst/>
          </a:prstGeom>
          <a:noFill/>
        </p:spPr>
        <p:txBody>
          <a:bodyPr wrap="square">
            <a:spAutoFit/>
          </a:bodyPr>
          <a:lstStyle/>
          <a:p>
            <a:pPr marL="35560" lvl="0" algn="ctr"/>
            <a:r>
              <a:rPr lang="en-US" sz="3200" i="1"/>
              <a:t>Have </a:t>
            </a:r>
            <a:r>
              <a:rPr lang="en-US" sz="3200" b="1" i="1"/>
              <a:t>rapid</a:t>
            </a:r>
            <a:r>
              <a:rPr lang="en-US" sz="3200" i="1"/>
              <a:t> access to financial support in times of </a:t>
            </a:r>
            <a:r>
              <a:rPr lang="en-US" sz="3200" b="1" i="1"/>
              <a:t>crisis</a:t>
            </a:r>
            <a:r>
              <a:rPr lang="en-US" sz="3200" i="1"/>
              <a:t>.</a:t>
            </a:r>
            <a:endParaRPr lang="en-US" sz="1200" b="1" i="1">
              <a:solidFill>
                <a:srgbClr val="58595B"/>
              </a:solidFill>
              <a:latin typeface="Century Gothic" panose="020B0502020202020204" pitchFamily="34" charset="0"/>
            </a:endParaRPr>
          </a:p>
        </p:txBody>
      </p:sp>
    </p:spTree>
    <p:extLst>
      <p:ext uri="{BB962C8B-B14F-4D97-AF65-F5344CB8AC3E}">
        <p14:creationId xmlns:p14="http://schemas.microsoft.com/office/powerpoint/2010/main" val="398726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2047" y="0"/>
            <a:ext cx="3513953"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C0AB310-A9E9-4435-5313-363E2E6D38BA}"/>
              </a:ext>
            </a:extLst>
          </p:cNvPr>
          <p:cNvSpPr txBox="1"/>
          <p:nvPr/>
        </p:nvSpPr>
        <p:spPr>
          <a:xfrm>
            <a:off x="2157273" y="668782"/>
            <a:ext cx="5069148" cy="769441"/>
          </a:xfrm>
          <a:prstGeom prst="rect">
            <a:avLst/>
          </a:prstGeom>
          <a:noFill/>
        </p:spPr>
        <p:txBody>
          <a:bodyPr wrap="square">
            <a:spAutoFit/>
          </a:bodyPr>
          <a:lstStyle/>
          <a:p>
            <a:pPr algn="ctr"/>
            <a:r>
              <a:rPr lang="en-AU" sz="4400" b="1">
                <a:latin typeface="Century Gothic"/>
              </a:rPr>
              <a:t> Invest In Me</a:t>
            </a:r>
            <a:endParaRPr lang="en-AU" sz="4400"/>
          </a:p>
        </p:txBody>
      </p:sp>
      <p:sp>
        <p:nvSpPr>
          <p:cNvPr id="5" name="TextBox 4">
            <a:extLst>
              <a:ext uri="{FF2B5EF4-FFF2-40B4-BE49-F238E27FC236}">
                <a16:creationId xmlns:a16="http://schemas.microsoft.com/office/drawing/2014/main" id="{69272991-8F7C-3321-C0B2-67218C072021}"/>
              </a:ext>
            </a:extLst>
          </p:cNvPr>
          <p:cNvSpPr txBox="1"/>
          <p:nvPr/>
        </p:nvSpPr>
        <p:spPr>
          <a:xfrm>
            <a:off x="651644" y="1891633"/>
            <a:ext cx="8602463" cy="1815882"/>
          </a:xfrm>
          <a:prstGeom prst="rect">
            <a:avLst/>
          </a:prstGeom>
          <a:noFill/>
        </p:spPr>
        <p:txBody>
          <a:bodyPr wrap="square">
            <a:spAutoFit/>
          </a:bodyPr>
          <a:lstStyle/>
          <a:p>
            <a:pPr marL="35560" lvl="0" algn="ctr" defTabSz="914400">
              <a:defRPr/>
            </a:pPr>
            <a:r>
              <a:rPr lang="en-US" sz="2800"/>
              <a:t>Funding for the young person towards achieving their personal goals is provided through the coaching relationship and administered by Home Stretch WA service providers.</a:t>
            </a:r>
          </a:p>
        </p:txBody>
      </p:sp>
      <p:sp>
        <p:nvSpPr>
          <p:cNvPr id="6" name="TextBox 5">
            <a:extLst>
              <a:ext uri="{FF2B5EF4-FFF2-40B4-BE49-F238E27FC236}">
                <a16:creationId xmlns:a16="http://schemas.microsoft.com/office/drawing/2014/main" id="{64550EBB-9538-3CE5-568B-50537FD1ED7C}"/>
              </a:ext>
            </a:extLst>
          </p:cNvPr>
          <p:cNvSpPr txBox="1"/>
          <p:nvPr/>
        </p:nvSpPr>
        <p:spPr>
          <a:xfrm>
            <a:off x="1264327" y="3985265"/>
            <a:ext cx="7377344" cy="1569660"/>
          </a:xfrm>
          <a:prstGeom prst="rect">
            <a:avLst/>
          </a:prstGeom>
          <a:noFill/>
        </p:spPr>
        <p:txBody>
          <a:bodyPr wrap="square">
            <a:spAutoFit/>
          </a:bodyPr>
          <a:lstStyle/>
          <a:p>
            <a:pPr marL="35560" lvl="0" algn="ctr"/>
            <a:r>
              <a:rPr lang="en-US" sz="3200" i="1"/>
              <a:t>Build </a:t>
            </a:r>
            <a:r>
              <a:rPr lang="en-US" sz="3200" b="1" i="1"/>
              <a:t>knowledge</a:t>
            </a:r>
            <a:r>
              <a:rPr lang="en-US" sz="3200" i="1"/>
              <a:t> and </a:t>
            </a:r>
            <a:r>
              <a:rPr lang="en-US" sz="3200" b="1" i="1"/>
              <a:t>confidence</a:t>
            </a:r>
            <a:r>
              <a:rPr lang="en-US" sz="3200" i="1"/>
              <a:t> in </a:t>
            </a:r>
            <a:r>
              <a:rPr lang="en-US" sz="3200" b="1" i="1"/>
              <a:t>accessing financial supports </a:t>
            </a:r>
            <a:r>
              <a:rPr lang="en-US" sz="3200" i="1"/>
              <a:t>and resources outside of the child protection system</a:t>
            </a:r>
          </a:p>
        </p:txBody>
      </p:sp>
    </p:spTree>
    <p:extLst>
      <p:ext uri="{BB962C8B-B14F-4D97-AF65-F5344CB8AC3E}">
        <p14:creationId xmlns:p14="http://schemas.microsoft.com/office/powerpoint/2010/main" val="375062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2047" y="0"/>
            <a:ext cx="3513953"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1B6D2CF-61D4-96E7-E12D-6D5C6A01E6F0}"/>
              </a:ext>
            </a:extLst>
          </p:cNvPr>
          <p:cNvSpPr txBox="1"/>
          <p:nvPr/>
        </p:nvSpPr>
        <p:spPr>
          <a:xfrm>
            <a:off x="2157273" y="668782"/>
            <a:ext cx="5069148" cy="769441"/>
          </a:xfrm>
          <a:prstGeom prst="rect">
            <a:avLst/>
          </a:prstGeom>
          <a:noFill/>
        </p:spPr>
        <p:txBody>
          <a:bodyPr wrap="square">
            <a:spAutoFit/>
          </a:bodyPr>
          <a:lstStyle/>
          <a:p>
            <a:pPr algn="ctr"/>
            <a:r>
              <a:rPr lang="en-AU" sz="4400" b="1">
                <a:latin typeface="Century Gothic"/>
              </a:rPr>
              <a:t> Invest In Me</a:t>
            </a:r>
            <a:endParaRPr lang="en-AU" sz="4400"/>
          </a:p>
        </p:txBody>
      </p:sp>
      <p:sp>
        <p:nvSpPr>
          <p:cNvPr id="5" name="TextBox 4">
            <a:extLst>
              <a:ext uri="{FF2B5EF4-FFF2-40B4-BE49-F238E27FC236}">
                <a16:creationId xmlns:a16="http://schemas.microsoft.com/office/drawing/2014/main" id="{37D1EB1D-15E0-4C00-6B7E-1E750FF1B3AE}"/>
              </a:ext>
            </a:extLst>
          </p:cNvPr>
          <p:cNvSpPr txBox="1"/>
          <p:nvPr/>
        </p:nvSpPr>
        <p:spPr>
          <a:xfrm>
            <a:off x="651768" y="1796103"/>
            <a:ext cx="8602463" cy="1815882"/>
          </a:xfrm>
          <a:prstGeom prst="rect">
            <a:avLst/>
          </a:prstGeom>
          <a:noFill/>
        </p:spPr>
        <p:txBody>
          <a:bodyPr wrap="square">
            <a:spAutoFit/>
          </a:bodyPr>
          <a:lstStyle/>
          <a:p>
            <a:pPr marL="35560" lvl="0" algn="ctr" defTabSz="914400">
              <a:defRPr/>
            </a:pPr>
            <a:r>
              <a:rPr lang="en-US" sz="2800"/>
              <a:t>Funding for the young person towards achieving their personal goals is provided through the coaching relationship and administered by Home Stretch WA service providers.</a:t>
            </a:r>
          </a:p>
        </p:txBody>
      </p:sp>
      <p:sp>
        <p:nvSpPr>
          <p:cNvPr id="6" name="TextBox 5">
            <a:extLst>
              <a:ext uri="{FF2B5EF4-FFF2-40B4-BE49-F238E27FC236}">
                <a16:creationId xmlns:a16="http://schemas.microsoft.com/office/drawing/2014/main" id="{D2B8861E-E791-24F4-6776-6B02CD5D0E1E}"/>
              </a:ext>
            </a:extLst>
          </p:cNvPr>
          <p:cNvSpPr txBox="1"/>
          <p:nvPr/>
        </p:nvSpPr>
        <p:spPr>
          <a:xfrm>
            <a:off x="1264327" y="3985265"/>
            <a:ext cx="7377344" cy="2062103"/>
          </a:xfrm>
          <a:prstGeom prst="rect">
            <a:avLst/>
          </a:prstGeom>
          <a:noFill/>
        </p:spPr>
        <p:txBody>
          <a:bodyPr wrap="square" lIns="91440" tIns="45720" rIns="91440" bIns="45720" anchor="t">
            <a:spAutoFit/>
          </a:bodyPr>
          <a:lstStyle/>
          <a:p>
            <a:pPr marL="35560" algn="ctr"/>
            <a:r>
              <a:rPr lang="en-US" sz="3200" b="1" i="1">
                <a:latin typeface="Calibri"/>
                <a:ea typeface="Calibri"/>
                <a:cs typeface="Calibri"/>
              </a:rPr>
              <a:t>Funding</a:t>
            </a:r>
            <a:r>
              <a:rPr lang="en-US" sz="3200" i="1">
                <a:latin typeface="Calibri"/>
                <a:ea typeface="Calibri"/>
                <a:cs typeface="Calibri"/>
              </a:rPr>
              <a:t> for resources that support young people to build their</a:t>
            </a:r>
            <a:r>
              <a:rPr lang="en-US" sz="3200" b="1" i="1">
                <a:latin typeface="Calibri"/>
                <a:ea typeface="Calibri"/>
                <a:cs typeface="Calibri"/>
              </a:rPr>
              <a:t> connections </a:t>
            </a:r>
            <a:r>
              <a:rPr lang="en-US" sz="3200" i="1">
                <a:latin typeface="Calibri"/>
                <a:ea typeface="Calibri"/>
                <a:cs typeface="Calibri"/>
              </a:rPr>
              <a:t>and understanding of culture and their </a:t>
            </a:r>
            <a:r>
              <a:rPr lang="en-US" sz="3200" b="1" i="1">
                <a:latin typeface="Calibri"/>
                <a:ea typeface="Calibri"/>
                <a:cs typeface="Calibri"/>
              </a:rPr>
              <a:t>cultural identity</a:t>
            </a:r>
          </a:p>
        </p:txBody>
      </p:sp>
    </p:spTree>
    <p:extLst>
      <p:ext uri="{BB962C8B-B14F-4D97-AF65-F5344CB8AC3E}">
        <p14:creationId xmlns:p14="http://schemas.microsoft.com/office/powerpoint/2010/main" val="45958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2" name="Group 3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63" y="508838"/>
            <a:ext cx="4239591" cy="6239661"/>
            <a:chOff x="-19221" y="251144"/>
            <a:chExt cx="5217958" cy="6239661"/>
          </a:xfrm>
        </p:grpSpPr>
        <p:sp>
          <p:nvSpPr>
            <p:cNvPr id="33" name="Freeform: Shape 3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C659572-9174-EA10-A05D-370009FF3A86}"/>
              </a:ext>
            </a:extLst>
          </p:cNvPr>
          <p:cNvSpPr>
            <a:spLocks noGrp="1"/>
          </p:cNvSpPr>
          <p:nvPr>
            <p:ph type="title"/>
          </p:nvPr>
        </p:nvSpPr>
        <p:spPr>
          <a:xfrm>
            <a:off x="257515" y="1587045"/>
            <a:ext cx="3132772" cy="4371974"/>
          </a:xfrm>
        </p:spPr>
        <p:txBody>
          <a:bodyPr>
            <a:normAutofit/>
          </a:bodyPr>
          <a:lstStyle/>
          <a:p>
            <a:r>
              <a:rPr lang="en-AU" sz="4000" b="1">
                <a:latin typeface="Century Gothic"/>
              </a:rPr>
              <a:t>Invest In Me  </a:t>
            </a:r>
            <a:br>
              <a:rPr lang="en-AU" sz="4000" b="1">
                <a:latin typeface="Century Gothic"/>
              </a:rPr>
            </a:br>
            <a:br>
              <a:rPr lang="en-AU" sz="4000" b="1">
                <a:latin typeface="Century Gothic"/>
              </a:rPr>
            </a:br>
            <a:endParaRPr lang="en-AU" sz="4000">
              <a:ea typeface="Calibri Light"/>
              <a:cs typeface="Calibri Light"/>
            </a:endParaRPr>
          </a:p>
        </p:txBody>
      </p:sp>
      <p:sp>
        <p:nvSpPr>
          <p:cNvPr id="3" name="Content Placeholder 2">
            <a:extLst>
              <a:ext uri="{FF2B5EF4-FFF2-40B4-BE49-F238E27FC236}">
                <a16:creationId xmlns:a16="http://schemas.microsoft.com/office/drawing/2014/main" id="{DAD80384-F06D-744F-14C3-9E1643A463EE}"/>
              </a:ext>
            </a:extLst>
          </p:cNvPr>
          <p:cNvSpPr>
            <a:spLocks noGrp="1"/>
          </p:cNvSpPr>
          <p:nvPr>
            <p:ph idx="1"/>
          </p:nvPr>
        </p:nvSpPr>
        <p:spPr>
          <a:xfrm>
            <a:off x="4535584" y="1899446"/>
            <a:ext cx="4708004" cy="5230368"/>
          </a:xfrm>
        </p:spPr>
        <p:txBody>
          <a:bodyPr vert="horz" lIns="91440" tIns="45720" rIns="91440" bIns="45720" rtlCol="0" anchor="ctr">
            <a:normAutofit/>
          </a:bodyPr>
          <a:lstStyle/>
          <a:p>
            <a:pPr marL="0" indent="0">
              <a:buNone/>
            </a:pPr>
            <a:r>
              <a:rPr lang="en-US" sz="1600"/>
              <a:t>How do we make consistent decisions regarding Invest in Me Funding as a team </a:t>
            </a:r>
          </a:p>
          <a:p>
            <a:pPr marL="0" indent="0">
              <a:buNone/>
            </a:pPr>
            <a:endParaRPr lang="en-US" sz="1600">
              <a:ea typeface="Calibri"/>
              <a:cs typeface="Calibri"/>
            </a:endParaRPr>
          </a:p>
          <a:p>
            <a:pPr marL="0" marR="0" lvl="0" indent="0" rtl="0" eaLnBrk="1" fontAlgn="auto" latinLnBrk="0" hangingPunct="1">
              <a:spcBef>
                <a:spcPts val="0"/>
              </a:spcBef>
              <a:spcAft>
                <a:spcPts val="0"/>
              </a:spcAft>
              <a:buClrTx/>
              <a:buSzTx/>
              <a:buNone/>
            </a:pPr>
            <a:r>
              <a:rPr lang="en-US" sz="1600"/>
              <a:t>How do we reflect on spending data to review trends (e.g. crisis support vs aspirational) </a:t>
            </a:r>
          </a:p>
          <a:p>
            <a:pPr marL="0" marR="0" lvl="0" indent="0" rtl="0" eaLnBrk="1" fontAlgn="auto" latinLnBrk="0" hangingPunct="1">
              <a:spcBef>
                <a:spcPts val="0"/>
              </a:spcBef>
              <a:spcAft>
                <a:spcPts val="0"/>
              </a:spcAft>
              <a:buClrTx/>
              <a:buSzTx/>
              <a:buNone/>
            </a:pPr>
            <a:endParaRPr lang="en-US" sz="1600">
              <a:ea typeface="Calibri"/>
              <a:cs typeface="Calibri"/>
            </a:endParaRPr>
          </a:p>
          <a:p>
            <a:pPr marL="0" marR="0" lvl="0" indent="0" rtl="0" eaLnBrk="1" fontAlgn="auto" latinLnBrk="0" hangingPunct="1">
              <a:spcBef>
                <a:spcPts val="0"/>
              </a:spcBef>
              <a:spcAft>
                <a:spcPts val="0"/>
              </a:spcAft>
              <a:buClrTx/>
              <a:buSzTx/>
              <a:buNone/>
            </a:pPr>
            <a:r>
              <a:rPr lang="en-US" sz="1600"/>
              <a:t>In what way do we use data to build partnerships and pathways for young people to overcome financial crisis</a:t>
            </a:r>
          </a:p>
          <a:p>
            <a:pPr marL="0" marR="0" lvl="0" indent="0" rtl="0" eaLnBrk="1" fontAlgn="auto" latinLnBrk="0" hangingPunct="1">
              <a:spcBef>
                <a:spcPts val="0"/>
              </a:spcBef>
              <a:spcAft>
                <a:spcPts val="0"/>
              </a:spcAft>
              <a:buClrTx/>
              <a:buSzTx/>
              <a:buNone/>
            </a:pPr>
            <a:endParaRPr lang="en-US" sz="1600">
              <a:ea typeface="Calibri"/>
              <a:cs typeface="Calibri"/>
            </a:endParaRPr>
          </a:p>
          <a:p>
            <a:pPr marL="0" marR="0" lvl="0" indent="0" rtl="0" eaLnBrk="1" fontAlgn="auto" latinLnBrk="0" hangingPunct="1">
              <a:spcBef>
                <a:spcPts val="0"/>
              </a:spcBef>
              <a:spcAft>
                <a:spcPts val="0"/>
              </a:spcAft>
              <a:buClrTx/>
              <a:buSzTx/>
              <a:buNone/>
            </a:pPr>
            <a:endParaRPr lang="en-US" sz="1600">
              <a:cs typeface="Calibri"/>
            </a:endParaRPr>
          </a:p>
          <a:p>
            <a:pPr marL="0" marR="0" lvl="0" indent="0" rtl="0" eaLnBrk="1" fontAlgn="auto" latinLnBrk="0" hangingPunct="1">
              <a:spcBef>
                <a:spcPts val="0"/>
              </a:spcBef>
              <a:spcAft>
                <a:spcPts val="0"/>
              </a:spcAft>
              <a:buClrTx/>
              <a:buSzTx/>
              <a:buNone/>
            </a:pPr>
            <a:r>
              <a:rPr lang="en-US" sz="1600">
                <a:cs typeface="Calibri"/>
              </a:rPr>
              <a:t>How do we c</a:t>
            </a:r>
            <a:r>
              <a:rPr lang="en-US" sz="1600"/>
              <a:t>onnect to services within the community that can help young people in financial crisis and grow connections to mainstream services</a:t>
            </a:r>
          </a:p>
          <a:p>
            <a:pPr marL="171450" marR="0" lvl="0" indent="-171450" rtl="0" eaLnBrk="1" fontAlgn="auto" latinLnBrk="0" hangingPunct="1">
              <a:spcBef>
                <a:spcPts val="0"/>
              </a:spcBef>
              <a:spcAft>
                <a:spcPts val="0"/>
              </a:spcAft>
              <a:buClrTx/>
              <a:buSzTx/>
              <a:buFont typeface="Arial" panose="020B0604020202020204" pitchFamily="34" charset="0"/>
              <a:buChar char="•"/>
            </a:pPr>
            <a:endParaRPr lang="en-US" sz="1600"/>
          </a:p>
          <a:p>
            <a:pPr marL="171450" marR="0" lvl="0" indent="-171450" rtl="0" eaLnBrk="1" fontAlgn="auto" latinLnBrk="0" hangingPunct="1">
              <a:spcBef>
                <a:spcPts val="0"/>
              </a:spcBef>
              <a:spcAft>
                <a:spcPts val="0"/>
              </a:spcAft>
              <a:buClrTx/>
              <a:buSzTx/>
              <a:buFont typeface="Arial" panose="020B0604020202020204" pitchFamily="34" charset="0"/>
              <a:buChar char="•"/>
            </a:pPr>
            <a:endParaRPr lang="en-US" sz="1600"/>
          </a:p>
          <a:p>
            <a:endParaRPr lang="en-US" sz="1600"/>
          </a:p>
          <a:p>
            <a:endParaRPr lang="en-US" sz="1600"/>
          </a:p>
          <a:p>
            <a:endParaRPr lang="en-US" sz="1600"/>
          </a:p>
          <a:p>
            <a:endParaRPr lang="en-US" sz="1600"/>
          </a:p>
          <a:p>
            <a:endParaRPr lang="en-US" sz="1600"/>
          </a:p>
        </p:txBody>
      </p:sp>
      <p:sp>
        <p:nvSpPr>
          <p:cNvPr id="5" name="TextBox 4">
            <a:extLst>
              <a:ext uri="{FF2B5EF4-FFF2-40B4-BE49-F238E27FC236}">
                <a16:creationId xmlns:a16="http://schemas.microsoft.com/office/drawing/2014/main" id="{2B73F563-57BB-39B3-BAD3-90CFFD56D6C6}"/>
              </a:ext>
            </a:extLst>
          </p:cNvPr>
          <p:cNvSpPr txBox="1"/>
          <p:nvPr/>
        </p:nvSpPr>
        <p:spPr>
          <a:xfrm>
            <a:off x="4436197" y="392058"/>
            <a:ext cx="5613149" cy="369332"/>
          </a:xfrm>
          <a:prstGeom prst="rect">
            <a:avLst/>
          </a:prstGeom>
          <a:noFill/>
        </p:spPr>
        <p:txBody>
          <a:bodyPr wrap="square">
            <a:spAutoFit/>
          </a:bodyPr>
          <a:lstStyle/>
          <a:p>
            <a:r>
              <a:rPr lang="en-AU" sz="1800" b="1">
                <a:latin typeface="Century Gothic"/>
              </a:rPr>
              <a:t>Prompting Questions from Service Standards</a:t>
            </a:r>
            <a:endParaRPr lang="en-AU"/>
          </a:p>
        </p:txBody>
      </p:sp>
    </p:spTree>
    <p:extLst>
      <p:ext uri="{BB962C8B-B14F-4D97-AF65-F5344CB8AC3E}">
        <p14:creationId xmlns:p14="http://schemas.microsoft.com/office/powerpoint/2010/main" val="363971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F07F77-BCE4-E20F-9739-8128362BFCE2}"/>
              </a:ext>
            </a:extLst>
          </p:cNvPr>
          <p:cNvSpPr>
            <a:spLocks noGrp="1"/>
          </p:cNvSpPr>
          <p:nvPr>
            <p:ph type="title"/>
          </p:nvPr>
        </p:nvSpPr>
        <p:spPr>
          <a:xfrm>
            <a:off x="681038" y="365127"/>
            <a:ext cx="8543925" cy="1325563"/>
          </a:xfrm>
        </p:spPr>
        <p:txBody>
          <a:bodyPr/>
          <a:lstStyle/>
          <a:p>
            <a:pPr algn="ctr"/>
            <a:r>
              <a:rPr lang="en-US" b="1">
                <a:latin typeface="Century Gothic" panose="020B0502020202020204" pitchFamily="34" charset="0"/>
              </a:rPr>
              <a:t>Reflect</a:t>
            </a:r>
            <a:endParaRPr lang="en-AU" b="1">
              <a:latin typeface="Century Gothic" panose="020B0502020202020204" pitchFamily="34" charset="0"/>
            </a:endParaRPr>
          </a:p>
        </p:txBody>
      </p:sp>
      <p:sp>
        <p:nvSpPr>
          <p:cNvPr id="17" name="TextBox 16">
            <a:extLst>
              <a:ext uri="{FF2B5EF4-FFF2-40B4-BE49-F238E27FC236}">
                <a16:creationId xmlns:a16="http://schemas.microsoft.com/office/drawing/2014/main" id="{3B851947-5CCC-8CAC-0861-08E6D2296408}"/>
              </a:ext>
            </a:extLst>
          </p:cNvPr>
          <p:cNvSpPr txBox="1"/>
          <p:nvPr/>
        </p:nvSpPr>
        <p:spPr>
          <a:xfrm>
            <a:off x="3516898" y="5259981"/>
            <a:ext cx="5228703" cy="519351"/>
          </a:xfrm>
          <a:prstGeom prst="ellipse">
            <a:avLst/>
          </a:prstGeom>
          <a:solidFill>
            <a:srgbClr val="FFFFCC"/>
          </a:solidFill>
          <a:ln w="3175">
            <a:noFill/>
          </a:ln>
          <a:effectLst>
            <a:softEdge rad="63500"/>
          </a:effectLst>
        </p:spPr>
        <p:txBody>
          <a:bodyPr wrap="square">
            <a:spAutoFit/>
          </a:bodyPr>
          <a:lstStyle/>
          <a:p>
            <a:pPr algn="ctr"/>
            <a:r>
              <a:rPr lang="en-US" sz="1800">
                <a:solidFill>
                  <a:srgbClr val="000000"/>
                </a:solidFill>
                <a:ea typeface="Calibri"/>
                <a:cs typeface="Calibri"/>
              </a:rPr>
              <a:t>WRITE ONE IDEA PER POST IT NOTE</a:t>
            </a:r>
          </a:p>
        </p:txBody>
      </p:sp>
      <p:sp>
        <p:nvSpPr>
          <p:cNvPr id="26" name="TextBox 25">
            <a:extLst>
              <a:ext uri="{FF2B5EF4-FFF2-40B4-BE49-F238E27FC236}">
                <a16:creationId xmlns:a16="http://schemas.microsoft.com/office/drawing/2014/main" id="{DA9984C7-B44F-E844-FEAB-47F1C75D5A34}"/>
              </a:ext>
            </a:extLst>
          </p:cNvPr>
          <p:cNvSpPr txBox="1"/>
          <p:nvPr/>
        </p:nvSpPr>
        <p:spPr>
          <a:xfrm>
            <a:off x="280657" y="2721083"/>
            <a:ext cx="3977928"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STRENGTHS </a:t>
            </a:r>
          </a:p>
          <a:p>
            <a:pPr algn="ctr">
              <a:lnSpc>
                <a:spcPct val="150000"/>
              </a:lnSpc>
            </a:pPr>
            <a:r>
              <a:rPr lang="en-US" sz="1600">
                <a:solidFill>
                  <a:srgbClr val="000000"/>
                </a:solidFill>
                <a:ea typeface="Calibri"/>
                <a:cs typeface="Calibri"/>
              </a:rPr>
              <a:t>What are we doing well in this practice area? </a:t>
            </a:r>
            <a:endParaRPr lang="en-US" sz="1600"/>
          </a:p>
          <a:p>
            <a:pPr algn="ctr">
              <a:lnSpc>
                <a:spcPct val="150000"/>
              </a:lnSpc>
            </a:pPr>
            <a:r>
              <a:rPr lang="en-US" sz="1600">
                <a:solidFill>
                  <a:srgbClr val="000000"/>
                </a:solidFill>
                <a:ea typeface="Calibri"/>
                <a:cs typeface="Calibri"/>
              </a:rPr>
              <a:t>What works well in our Community? </a:t>
            </a:r>
          </a:p>
          <a:p>
            <a:pPr algn="ctr">
              <a:lnSpc>
                <a:spcPct val="150000"/>
              </a:lnSpc>
            </a:pPr>
            <a:r>
              <a:rPr lang="en-US" sz="1600">
                <a:solidFill>
                  <a:srgbClr val="000000"/>
                </a:solidFill>
                <a:ea typeface="Calibri"/>
                <a:cs typeface="Calibri"/>
              </a:rPr>
              <a:t>How can we develop this further?</a:t>
            </a:r>
          </a:p>
          <a:p>
            <a:pPr algn="ctr">
              <a:lnSpc>
                <a:spcPct val="150000"/>
              </a:lnSpc>
            </a:pPr>
            <a:r>
              <a:rPr lang="en-US" sz="1600">
                <a:solidFill>
                  <a:srgbClr val="000000"/>
                </a:solidFill>
                <a:cs typeface="Calibri"/>
              </a:rPr>
              <a:t>How can we share this strength with others?</a:t>
            </a:r>
          </a:p>
        </p:txBody>
      </p:sp>
      <p:sp>
        <p:nvSpPr>
          <p:cNvPr id="28" name="TextBox 27">
            <a:extLst>
              <a:ext uri="{FF2B5EF4-FFF2-40B4-BE49-F238E27FC236}">
                <a16:creationId xmlns:a16="http://schemas.microsoft.com/office/drawing/2014/main" id="{20A3420B-AACF-D15B-EC0F-F04B924097F7}"/>
              </a:ext>
            </a:extLst>
          </p:cNvPr>
          <p:cNvSpPr txBox="1"/>
          <p:nvPr/>
        </p:nvSpPr>
        <p:spPr>
          <a:xfrm>
            <a:off x="4663214" y="2749783"/>
            <a:ext cx="4471733"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OPPORTUNITIES FOR GROWTH</a:t>
            </a:r>
            <a:r>
              <a:rPr lang="en-US" sz="1600">
                <a:solidFill>
                  <a:srgbClr val="000000"/>
                </a:solidFill>
                <a:ea typeface="Calibri"/>
                <a:cs typeface="Calibri"/>
              </a:rPr>
              <a:t> </a:t>
            </a:r>
          </a:p>
          <a:p>
            <a:pPr algn="ctr">
              <a:lnSpc>
                <a:spcPct val="150000"/>
              </a:lnSpc>
            </a:pPr>
            <a:r>
              <a:rPr lang="en-US" sz="1600">
                <a:solidFill>
                  <a:srgbClr val="000000"/>
                </a:solidFill>
                <a:ea typeface="Calibri"/>
                <a:cs typeface="Calibri"/>
              </a:rPr>
              <a:t>What practice can we improve? </a:t>
            </a:r>
          </a:p>
          <a:p>
            <a:pPr algn="ctr">
              <a:lnSpc>
                <a:spcPct val="150000"/>
              </a:lnSpc>
            </a:pPr>
            <a:r>
              <a:rPr lang="en-US" sz="1600">
                <a:solidFill>
                  <a:srgbClr val="000000"/>
                </a:solidFill>
                <a:ea typeface="Calibri"/>
                <a:cs typeface="Calibri"/>
              </a:rPr>
              <a:t>How can we develop a stronger practice? </a:t>
            </a:r>
          </a:p>
          <a:p>
            <a:pPr algn="ctr">
              <a:lnSpc>
                <a:spcPct val="150000"/>
              </a:lnSpc>
            </a:pPr>
            <a:r>
              <a:rPr lang="en-US" sz="1600">
                <a:solidFill>
                  <a:srgbClr val="000000"/>
                </a:solidFill>
                <a:ea typeface="Calibri"/>
                <a:cs typeface="Calibri"/>
              </a:rPr>
              <a:t>What more could we do? </a:t>
            </a:r>
          </a:p>
          <a:p>
            <a:pPr algn="ctr">
              <a:lnSpc>
                <a:spcPct val="150000"/>
              </a:lnSpc>
            </a:pPr>
            <a:r>
              <a:rPr lang="en-US" sz="1600">
                <a:solidFill>
                  <a:srgbClr val="000000"/>
                </a:solidFill>
                <a:ea typeface="Calibri"/>
                <a:cs typeface="Calibri"/>
              </a:rPr>
              <a:t>What are others doing that can inspire us?</a:t>
            </a:r>
          </a:p>
        </p:txBody>
      </p:sp>
      <p:pic>
        <p:nvPicPr>
          <p:cNvPr id="30" name="Picture 29">
            <a:extLst>
              <a:ext uri="{FF2B5EF4-FFF2-40B4-BE49-F238E27FC236}">
                <a16:creationId xmlns:a16="http://schemas.microsoft.com/office/drawing/2014/main" id="{332CBB3F-F5A9-69D8-95F1-98D3884421C2}"/>
              </a:ext>
            </a:extLst>
          </p:cNvPr>
          <p:cNvPicPr>
            <a:picLocks noChangeAspect="1"/>
          </p:cNvPicPr>
          <p:nvPr/>
        </p:nvPicPr>
        <p:blipFill>
          <a:blip r:embed="rId2"/>
          <a:stretch>
            <a:fillRect/>
          </a:stretch>
        </p:blipFill>
        <p:spPr>
          <a:xfrm>
            <a:off x="1676026" y="1612843"/>
            <a:ext cx="1358742" cy="1142867"/>
          </a:xfrm>
          <a:prstGeom prst="rect">
            <a:avLst/>
          </a:prstGeom>
        </p:spPr>
      </p:pic>
      <p:pic>
        <p:nvPicPr>
          <p:cNvPr id="31" name="Picture 30">
            <a:extLst>
              <a:ext uri="{FF2B5EF4-FFF2-40B4-BE49-F238E27FC236}">
                <a16:creationId xmlns:a16="http://schemas.microsoft.com/office/drawing/2014/main" id="{45A6F818-BE7E-1EF3-2CEE-31DABC3F6A42}"/>
              </a:ext>
            </a:extLst>
          </p:cNvPr>
          <p:cNvPicPr>
            <a:picLocks noChangeAspect="1"/>
          </p:cNvPicPr>
          <p:nvPr/>
        </p:nvPicPr>
        <p:blipFill>
          <a:blip r:embed="rId3"/>
          <a:stretch>
            <a:fillRect/>
          </a:stretch>
        </p:blipFill>
        <p:spPr>
          <a:xfrm rot="320393">
            <a:off x="5934364" y="1521664"/>
            <a:ext cx="1371697" cy="1264113"/>
          </a:xfrm>
          <a:prstGeom prst="rect">
            <a:avLst/>
          </a:prstGeom>
        </p:spPr>
      </p:pic>
    </p:spTree>
    <p:extLst>
      <p:ext uri="{BB962C8B-B14F-4D97-AF65-F5344CB8AC3E}">
        <p14:creationId xmlns:p14="http://schemas.microsoft.com/office/powerpoint/2010/main" val="260017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6BBB9F-2519-4B27-6D18-C2A15AAD38F3}"/>
              </a:ext>
            </a:extLst>
          </p:cNvPr>
          <p:cNvPicPr>
            <a:picLocks noChangeAspect="1"/>
          </p:cNvPicPr>
          <p:nvPr/>
        </p:nvPicPr>
        <p:blipFill rotWithShape="1">
          <a:blip r:embed="rId2"/>
          <a:srcRect l="19873" t="18798" r="19294" b="20655"/>
          <a:stretch/>
        </p:blipFill>
        <p:spPr>
          <a:xfrm>
            <a:off x="2629988" y="1343346"/>
            <a:ext cx="4119937" cy="4171308"/>
          </a:xfrm>
          <a:prstGeom prst="rect">
            <a:avLst/>
          </a:prstGeom>
        </p:spPr>
      </p:pic>
      <p:sp>
        <p:nvSpPr>
          <p:cNvPr id="6" name="Title 1">
            <a:extLst>
              <a:ext uri="{FF2B5EF4-FFF2-40B4-BE49-F238E27FC236}">
                <a16:creationId xmlns:a16="http://schemas.microsoft.com/office/drawing/2014/main" id="{1921213F-CAF0-256E-2931-EB602D4754B5}"/>
              </a:ext>
            </a:extLst>
          </p:cNvPr>
          <p:cNvSpPr txBox="1">
            <a:spLocks/>
          </p:cNvSpPr>
          <p:nvPr/>
        </p:nvSpPr>
        <p:spPr>
          <a:xfrm>
            <a:off x="451304" y="181561"/>
            <a:ext cx="8543925" cy="780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400" b="1">
                <a:latin typeface="Century Gothic" panose="020B0502020202020204" pitchFamily="34" charset="0"/>
              </a:rPr>
              <a:t>From soil to blossom</a:t>
            </a:r>
            <a:endParaRPr lang="en-AU" sz="4400" b="1">
              <a:latin typeface="Century Gothic" panose="020B0502020202020204" pitchFamily="34" charset="0"/>
            </a:endParaRPr>
          </a:p>
        </p:txBody>
      </p:sp>
      <p:sp>
        <p:nvSpPr>
          <p:cNvPr id="7" name="TextBox 6">
            <a:extLst>
              <a:ext uri="{FF2B5EF4-FFF2-40B4-BE49-F238E27FC236}">
                <a16:creationId xmlns:a16="http://schemas.microsoft.com/office/drawing/2014/main" id="{2EBC8E19-A51C-A286-6636-B5082CB54872}"/>
              </a:ext>
            </a:extLst>
          </p:cNvPr>
          <p:cNvSpPr txBox="1"/>
          <p:nvPr/>
        </p:nvSpPr>
        <p:spPr>
          <a:xfrm>
            <a:off x="5296883" y="1286447"/>
            <a:ext cx="4119937" cy="726284"/>
          </a:xfrm>
          <a:prstGeom prst="rect">
            <a:avLst/>
          </a:prstGeom>
        </p:spPr>
        <p:txBody>
          <a:bodyPr vert="horz" lIns="91440" tIns="45720" rIns="91440" bIns="45720" rtlCol="0">
            <a:normAutofit/>
          </a:bodyPr>
          <a:lstStyle/>
          <a:p>
            <a:pPr defTabSz="914400">
              <a:lnSpc>
                <a:spcPct val="90000"/>
              </a:lnSpc>
              <a:spcAft>
                <a:spcPts val="600"/>
              </a:spcAft>
            </a:pPr>
            <a:r>
              <a:rPr lang="en-US" sz="1200" b="1"/>
              <a:t>Tending to the soil </a:t>
            </a:r>
            <a:r>
              <a:rPr lang="en-US" sz="1200"/>
              <a:t>- we are in the first phase; we are informing ourselves of how this standard works in our area so that we can start to plant and grow.</a:t>
            </a:r>
          </a:p>
        </p:txBody>
      </p:sp>
      <p:sp>
        <p:nvSpPr>
          <p:cNvPr id="9" name="TextBox 8">
            <a:extLst>
              <a:ext uri="{FF2B5EF4-FFF2-40B4-BE49-F238E27FC236}">
                <a16:creationId xmlns:a16="http://schemas.microsoft.com/office/drawing/2014/main" id="{4B4B7B04-3833-32C1-4ECA-7902BB56FBB3}"/>
              </a:ext>
            </a:extLst>
          </p:cNvPr>
          <p:cNvSpPr txBox="1"/>
          <p:nvPr/>
        </p:nvSpPr>
        <p:spPr>
          <a:xfrm>
            <a:off x="6692844" y="2490052"/>
            <a:ext cx="2423985"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lgn="just">
              <a:spcAft>
                <a:spcPts val="600"/>
              </a:spcAft>
            </a:pPr>
            <a:r>
              <a:rPr lang="en-US">
                <a:latin typeface="+mn-lt"/>
              </a:rPr>
              <a:t>Planting the seed – </a:t>
            </a:r>
            <a:r>
              <a:rPr lang="en-US" b="0">
                <a:latin typeface="+mn-lt"/>
              </a:rPr>
              <a:t>we have taken the next step; we are developing and working towards meeting this standard.</a:t>
            </a:r>
            <a:endParaRPr lang="en-AU" b="0">
              <a:latin typeface="+mn-lt"/>
            </a:endParaRPr>
          </a:p>
        </p:txBody>
      </p:sp>
      <p:sp>
        <p:nvSpPr>
          <p:cNvPr id="11" name="TextBox 10">
            <a:extLst>
              <a:ext uri="{FF2B5EF4-FFF2-40B4-BE49-F238E27FC236}">
                <a16:creationId xmlns:a16="http://schemas.microsoft.com/office/drawing/2014/main" id="{4DEAFDE6-E894-D69F-6250-3A8E9D20C554}"/>
              </a:ext>
            </a:extLst>
          </p:cNvPr>
          <p:cNvSpPr txBox="1"/>
          <p:nvPr/>
        </p:nvSpPr>
        <p:spPr>
          <a:xfrm>
            <a:off x="5334375" y="5090897"/>
            <a:ext cx="2778073"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spcAft>
                <a:spcPts val="600"/>
              </a:spcAft>
            </a:pPr>
            <a:r>
              <a:rPr lang="en-US">
                <a:latin typeface="+mn-lt"/>
              </a:rPr>
              <a:t>Seedling </a:t>
            </a:r>
            <a:r>
              <a:rPr lang="en-US" b="0">
                <a:latin typeface="+mn-lt"/>
              </a:rPr>
              <a:t>–  We are doing this most of the time, but maybe not as consistently as we would like to, we still need to nurture our practice to get stronger</a:t>
            </a:r>
            <a:r>
              <a:rPr lang="en-US">
                <a:latin typeface="+mn-lt"/>
              </a:rPr>
              <a:t>.</a:t>
            </a:r>
            <a:endParaRPr lang="en-AU">
              <a:latin typeface="+mn-lt"/>
            </a:endParaRPr>
          </a:p>
        </p:txBody>
      </p:sp>
      <p:sp>
        <p:nvSpPr>
          <p:cNvPr id="17" name="TextBox 16">
            <a:extLst>
              <a:ext uri="{FF2B5EF4-FFF2-40B4-BE49-F238E27FC236}">
                <a16:creationId xmlns:a16="http://schemas.microsoft.com/office/drawing/2014/main" id="{27DC41BC-12FF-4AD8-1FED-5C63A69231EB}"/>
              </a:ext>
            </a:extLst>
          </p:cNvPr>
          <p:cNvSpPr txBox="1"/>
          <p:nvPr/>
        </p:nvSpPr>
        <p:spPr>
          <a:xfrm>
            <a:off x="133436" y="3054103"/>
            <a:ext cx="2718275" cy="1015663"/>
          </a:xfrm>
          <a:prstGeom prst="rect">
            <a:avLst/>
          </a:prstGeom>
          <a:noFill/>
        </p:spPr>
        <p:txBody>
          <a:bodyPr wrap="square">
            <a:spAutoFit/>
          </a:bodyPr>
          <a:lstStyle/>
          <a:p>
            <a:pPr algn="just">
              <a:spcAft>
                <a:spcPts val="600"/>
              </a:spcAft>
            </a:pPr>
            <a:r>
              <a:rPr lang="en-US" sz="1200" b="1"/>
              <a:t>Blossom</a:t>
            </a:r>
            <a:r>
              <a:rPr lang="en-US" sz="1200"/>
              <a:t> – now we are as strong as we can possibly be; we are blossoming to our full potential and ready to let seeds fall for future generations and share our wisdom.</a:t>
            </a:r>
            <a:endParaRPr lang="en-AU" sz="1200"/>
          </a:p>
        </p:txBody>
      </p:sp>
      <p:sp>
        <p:nvSpPr>
          <p:cNvPr id="23" name="TextBox 22">
            <a:extLst>
              <a:ext uri="{FF2B5EF4-FFF2-40B4-BE49-F238E27FC236}">
                <a16:creationId xmlns:a16="http://schemas.microsoft.com/office/drawing/2014/main" id="{1950FA04-CDA0-FC1D-4D44-2F4C85D5D396}"/>
              </a:ext>
            </a:extLst>
          </p:cNvPr>
          <p:cNvSpPr txBox="1"/>
          <p:nvPr/>
        </p:nvSpPr>
        <p:spPr>
          <a:xfrm>
            <a:off x="771278" y="5114450"/>
            <a:ext cx="2893704" cy="830997"/>
          </a:xfrm>
          <a:prstGeom prst="rect">
            <a:avLst/>
          </a:prstGeom>
          <a:noFill/>
        </p:spPr>
        <p:txBody>
          <a:bodyPr wrap="square">
            <a:spAutoFit/>
          </a:bodyPr>
          <a:lstStyle/>
          <a:p>
            <a:pPr algn="just">
              <a:spcAft>
                <a:spcPts val="600"/>
              </a:spcAft>
            </a:pPr>
            <a:r>
              <a:rPr lang="en-US" sz="1200" b="1"/>
              <a:t>Sprouted</a:t>
            </a:r>
            <a:r>
              <a:rPr lang="en-US" sz="1200"/>
              <a:t> –  We are doing this! We have solid ground for this practice and are confident that we are doing everything in accordance with the Service Standards.</a:t>
            </a:r>
            <a:endParaRPr lang="en-AU" sz="1200"/>
          </a:p>
        </p:txBody>
      </p:sp>
    </p:spTree>
    <p:extLst>
      <p:ext uri="{BB962C8B-B14F-4D97-AF65-F5344CB8AC3E}">
        <p14:creationId xmlns:p14="http://schemas.microsoft.com/office/powerpoint/2010/main" val="151348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F733DE-8E23-9D6F-BA73-09035EA24C4E}"/>
              </a:ext>
            </a:extLst>
          </p:cNvPr>
          <p:cNvSpPr txBox="1">
            <a:spLocks/>
          </p:cNvSpPr>
          <p:nvPr/>
        </p:nvSpPr>
        <p:spPr>
          <a:xfrm>
            <a:off x="680913" y="-41583"/>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Action plan to grow</a:t>
            </a:r>
            <a:endParaRPr lang="en-US"/>
          </a:p>
        </p:txBody>
      </p:sp>
      <p:sp>
        <p:nvSpPr>
          <p:cNvPr id="5" name="TextBox 4">
            <a:extLst>
              <a:ext uri="{FF2B5EF4-FFF2-40B4-BE49-F238E27FC236}">
                <a16:creationId xmlns:a16="http://schemas.microsoft.com/office/drawing/2014/main" id="{30ED7274-828D-BDA6-FE80-4176688374E9}"/>
              </a:ext>
            </a:extLst>
          </p:cNvPr>
          <p:cNvSpPr txBox="1"/>
          <p:nvPr/>
        </p:nvSpPr>
        <p:spPr>
          <a:xfrm>
            <a:off x="836347" y="2072269"/>
            <a:ext cx="8233299" cy="2957861"/>
          </a:xfrm>
          <a:prstGeom prst="rect">
            <a:avLst/>
          </a:prstGeom>
          <a:noFill/>
        </p:spPr>
        <p:txBody>
          <a:bodyPr wrap="square" lIns="91440" tIns="45720" rIns="91440" bIns="45720" anchor="t">
            <a:spAutoFit/>
          </a:bodyPr>
          <a:lstStyle/>
          <a:p>
            <a:pPr algn="ctr">
              <a:lnSpc>
                <a:spcPct val="150000"/>
              </a:lnSpc>
            </a:pPr>
            <a:endParaRPr lang="en-US"/>
          </a:p>
          <a:p>
            <a:pPr algn="ctr">
              <a:lnSpc>
                <a:spcPct val="150000"/>
              </a:lnSpc>
            </a:pPr>
            <a:r>
              <a:rPr lang="en-US">
                <a:ea typeface="+mn-lt"/>
                <a:cs typeface="+mn-lt"/>
              </a:rPr>
              <a:t>What’s one thing we could start doing to better meet this standard?</a:t>
            </a:r>
          </a:p>
          <a:p>
            <a:pPr algn="ctr">
              <a:lnSpc>
                <a:spcPct val="150000"/>
              </a:lnSpc>
            </a:pPr>
            <a:r>
              <a:rPr lang="en-US">
                <a:ea typeface="+mn-lt"/>
                <a:cs typeface="+mn-lt"/>
              </a:rPr>
              <a:t>What can we stop doing to more efficiently meet this standard?</a:t>
            </a:r>
            <a:endParaRPr lang="en-US"/>
          </a:p>
          <a:p>
            <a:pPr algn="ctr">
              <a:lnSpc>
                <a:spcPct val="150000"/>
              </a:lnSpc>
            </a:pPr>
            <a:r>
              <a:rPr lang="en-US">
                <a:ea typeface="Calibri" panose="020F0502020204030204"/>
                <a:cs typeface="Calibri" panose="020F0502020204030204"/>
              </a:rPr>
              <a:t>What resources can we connect with in Community?</a:t>
            </a:r>
          </a:p>
          <a:p>
            <a:pPr algn="ctr">
              <a:lnSpc>
                <a:spcPct val="150000"/>
              </a:lnSpc>
            </a:pPr>
            <a:r>
              <a:rPr lang="en-US">
                <a:ea typeface="Calibri" panose="020F0502020204030204"/>
                <a:cs typeface="Calibri" panose="020F0502020204030204"/>
              </a:rPr>
              <a:t>What other resources can we utilize?</a:t>
            </a:r>
          </a:p>
          <a:p>
            <a:pPr algn="ctr">
              <a:lnSpc>
                <a:spcPct val="150000"/>
              </a:lnSpc>
            </a:pPr>
            <a:r>
              <a:rPr lang="en-US">
                <a:ea typeface="Calibri" panose="020F0502020204030204"/>
                <a:cs typeface="Calibri" panose="020F0502020204030204"/>
              </a:rPr>
              <a:t>What support might we need to implement changes and improvements?</a:t>
            </a:r>
          </a:p>
          <a:p>
            <a:pPr algn="ctr">
              <a:lnSpc>
                <a:spcPct val="150000"/>
              </a:lnSpc>
            </a:pPr>
            <a:r>
              <a:rPr lang="en-US">
                <a:ea typeface="+mn-lt"/>
                <a:cs typeface="+mn-lt"/>
              </a:rPr>
              <a:t>What’s one thing that would make it easier to meet this standard?</a:t>
            </a:r>
          </a:p>
        </p:txBody>
      </p:sp>
      <p:sp>
        <p:nvSpPr>
          <p:cNvPr id="7" name="TextBox 6">
            <a:extLst>
              <a:ext uri="{FF2B5EF4-FFF2-40B4-BE49-F238E27FC236}">
                <a16:creationId xmlns:a16="http://schemas.microsoft.com/office/drawing/2014/main" id="{7614F716-3BAB-BD2E-AB7F-2B857671368E}"/>
              </a:ext>
            </a:extLst>
          </p:cNvPr>
          <p:cNvSpPr txBox="1"/>
          <p:nvPr/>
        </p:nvSpPr>
        <p:spPr>
          <a:xfrm>
            <a:off x="2816523" y="1582147"/>
            <a:ext cx="4952244" cy="455189"/>
          </a:xfrm>
          <a:prstGeom prst="rect">
            <a:avLst/>
          </a:prstGeom>
          <a:noFill/>
        </p:spPr>
        <p:txBody>
          <a:bodyPr wrap="square">
            <a:spAutoFit/>
          </a:bodyPr>
          <a:lstStyle/>
          <a:p>
            <a:pPr algn="ctr">
              <a:lnSpc>
                <a:spcPct val="150000"/>
              </a:lnSpc>
            </a:pPr>
            <a:r>
              <a:rPr lang="en-US" b="1">
                <a:solidFill>
                  <a:schemeClr val="tx1"/>
                </a:solidFill>
                <a:latin typeface="Century Gothic" panose="020B0502020202020204" pitchFamily="34" charset="0"/>
              </a:rPr>
              <a:t>GREEN POST-ITS </a:t>
            </a:r>
          </a:p>
        </p:txBody>
      </p:sp>
      <p:pic>
        <p:nvPicPr>
          <p:cNvPr id="9" name="Picture 8">
            <a:extLst>
              <a:ext uri="{FF2B5EF4-FFF2-40B4-BE49-F238E27FC236}">
                <a16:creationId xmlns:a16="http://schemas.microsoft.com/office/drawing/2014/main" id="{B41FBE67-2F52-70D0-D665-31BF56B7C7D7}"/>
              </a:ext>
            </a:extLst>
          </p:cNvPr>
          <p:cNvPicPr>
            <a:picLocks noChangeAspect="1"/>
          </p:cNvPicPr>
          <p:nvPr/>
        </p:nvPicPr>
        <p:blipFill>
          <a:blip r:embed="rId2"/>
          <a:stretch>
            <a:fillRect/>
          </a:stretch>
        </p:blipFill>
        <p:spPr>
          <a:xfrm rot="244791">
            <a:off x="2747906" y="1335301"/>
            <a:ext cx="1487321" cy="1252655"/>
          </a:xfrm>
          <a:prstGeom prst="rect">
            <a:avLst/>
          </a:prstGeom>
        </p:spPr>
      </p:pic>
    </p:spTree>
    <p:extLst>
      <p:ext uri="{BB962C8B-B14F-4D97-AF65-F5344CB8AC3E}">
        <p14:creationId xmlns:p14="http://schemas.microsoft.com/office/powerpoint/2010/main" val="1932619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2047" y="0"/>
            <a:ext cx="3513953"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13440" y="3915710"/>
            <a:ext cx="3655725" cy="2228852"/>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2F77053-BE65-9A3F-396B-E7E6E0EE9985}"/>
              </a:ext>
            </a:extLst>
          </p:cNvPr>
          <p:cNvSpPr txBox="1"/>
          <p:nvPr/>
        </p:nvSpPr>
        <p:spPr>
          <a:xfrm>
            <a:off x="2157273" y="456909"/>
            <a:ext cx="5069148" cy="769441"/>
          </a:xfrm>
          <a:prstGeom prst="rect">
            <a:avLst/>
          </a:prstGeom>
          <a:noFill/>
        </p:spPr>
        <p:txBody>
          <a:bodyPr wrap="square">
            <a:spAutoFit/>
          </a:bodyPr>
          <a:lstStyle/>
          <a:p>
            <a:pPr algn="ctr"/>
            <a:r>
              <a:rPr lang="en-AU" sz="4400" b="1">
                <a:latin typeface="Century Gothic"/>
              </a:rPr>
              <a:t>Staying On</a:t>
            </a:r>
            <a:endParaRPr lang="en-AU" sz="4400" b="1"/>
          </a:p>
        </p:txBody>
      </p:sp>
      <p:sp>
        <p:nvSpPr>
          <p:cNvPr id="5" name="TextBox 4">
            <a:extLst>
              <a:ext uri="{FF2B5EF4-FFF2-40B4-BE49-F238E27FC236}">
                <a16:creationId xmlns:a16="http://schemas.microsoft.com/office/drawing/2014/main" id="{83DF4E69-4D2E-85F7-5C12-950E4A498D9C}"/>
              </a:ext>
            </a:extLst>
          </p:cNvPr>
          <p:cNvSpPr txBox="1"/>
          <p:nvPr/>
        </p:nvSpPr>
        <p:spPr>
          <a:xfrm>
            <a:off x="651642" y="2023204"/>
            <a:ext cx="8602463" cy="1200329"/>
          </a:xfrm>
          <a:prstGeom prst="rect">
            <a:avLst/>
          </a:prstGeom>
          <a:noFill/>
        </p:spPr>
        <p:txBody>
          <a:bodyPr wrap="square">
            <a:spAutoFit/>
          </a:bodyPr>
          <a:lstStyle/>
          <a:p>
            <a:pPr lvl="0" algn="ctr">
              <a:lnSpc>
                <a:spcPct val="100000"/>
              </a:lnSpc>
              <a:spcBef>
                <a:spcPts val="0"/>
              </a:spcBef>
              <a:spcAft>
                <a:spcPts val="0"/>
              </a:spcAft>
              <a:buNone/>
            </a:pPr>
            <a:r>
              <a:rPr lang="en-US" sz="2400" i="0" u="none" strike="noStrike" kern="1200" noProof="0"/>
              <a:t>A continuation of payments and support to foster and family carers with an expectation that a young person will contribute to their living expenses from their independent income.</a:t>
            </a:r>
          </a:p>
        </p:txBody>
      </p:sp>
      <p:sp>
        <p:nvSpPr>
          <p:cNvPr id="6" name="TextBox 5">
            <a:extLst>
              <a:ext uri="{FF2B5EF4-FFF2-40B4-BE49-F238E27FC236}">
                <a16:creationId xmlns:a16="http://schemas.microsoft.com/office/drawing/2014/main" id="{A9FB683F-7177-63AD-0928-0922C48B32B7}"/>
              </a:ext>
            </a:extLst>
          </p:cNvPr>
          <p:cNvSpPr txBox="1"/>
          <p:nvPr/>
        </p:nvSpPr>
        <p:spPr>
          <a:xfrm>
            <a:off x="1674826" y="3879522"/>
            <a:ext cx="6835497" cy="1569660"/>
          </a:xfrm>
          <a:prstGeom prst="rect">
            <a:avLst/>
          </a:prstGeom>
          <a:noFill/>
        </p:spPr>
        <p:txBody>
          <a:bodyPr wrap="square">
            <a:spAutoFit/>
          </a:bodyPr>
          <a:lstStyle/>
          <a:p>
            <a:pPr marL="35560" lvl="0" algn="ctr"/>
            <a:r>
              <a:rPr lang="en-US" sz="3200" i="1"/>
              <a:t>Young People are able to make an informed choice to Stay On as part of Home Stretch WA</a:t>
            </a:r>
            <a:endParaRPr lang="en-AU" sz="1200" i="1">
              <a:solidFill>
                <a:srgbClr val="58595B"/>
              </a:solidFill>
              <a:latin typeface="Century Gothic" panose="020B0502020202020204" pitchFamily="34" charset="0"/>
            </a:endParaRPr>
          </a:p>
        </p:txBody>
      </p:sp>
    </p:spTree>
    <p:extLst>
      <p:ext uri="{BB962C8B-B14F-4D97-AF65-F5344CB8AC3E}">
        <p14:creationId xmlns:p14="http://schemas.microsoft.com/office/powerpoint/2010/main" val="1514231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718707"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008009" y="3956400"/>
            <a:ext cx="3878664" cy="1924535"/>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D0AC2EA-6348-6937-868C-A178C7B1AF88}"/>
              </a:ext>
            </a:extLst>
          </p:cNvPr>
          <p:cNvSpPr txBox="1"/>
          <p:nvPr/>
        </p:nvSpPr>
        <p:spPr>
          <a:xfrm>
            <a:off x="2418302" y="835415"/>
            <a:ext cx="5069148" cy="769441"/>
          </a:xfrm>
          <a:prstGeom prst="rect">
            <a:avLst/>
          </a:prstGeom>
          <a:noFill/>
        </p:spPr>
        <p:txBody>
          <a:bodyPr wrap="square">
            <a:spAutoFit/>
          </a:bodyPr>
          <a:lstStyle/>
          <a:p>
            <a:pPr algn="ctr"/>
            <a:r>
              <a:rPr lang="en-AU" sz="4400" b="1">
                <a:latin typeface="Century Gothic"/>
              </a:rPr>
              <a:t>Staying On</a:t>
            </a:r>
            <a:endParaRPr lang="en-AU" sz="4400"/>
          </a:p>
        </p:txBody>
      </p:sp>
      <p:sp>
        <p:nvSpPr>
          <p:cNvPr id="5" name="TextBox 4">
            <a:extLst>
              <a:ext uri="{FF2B5EF4-FFF2-40B4-BE49-F238E27FC236}">
                <a16:creationId xmlns:a16="http://schemas.microsoft.com/office/drawing/2014/main" id="{B402E0AA-8B28-1271-7051-00826A87955F}"/>
              </a:ext>
            </a:extLst>
          </p:cNvPr>
          <p:cNvSpPr txBox="1"/>
          <p:nvPr/>
        </p:nvSpPr>
        <p:spPr>
          <a:xfrm>
            <a:off x="635000" y="2336092"/>
            <a:ext cx="8900258" cy="1200329"/>
          </a:xfrm>
          <a:prstGeom prst="rect">
            <a:avLst/>
          </a:prstGeom>
          <a:noFill/>
        </p:spPr>
        <p:txBody>
          <a:bodyPr wrap="square">
            <a:spAutoFit/>
          </a:bodyPr>
          <a:lstStyle/>
          <a:p>
            <a:pPr lvl="0" algn="ctr">
              <a:lnSpc>
                <a:spcPct val="100000"/>
              </a:lnSpc>
              <a:spcBef>
                <a:spcPts val="0"/>
              </a:spcBef>
              <a:spcAft>
                <a:spcPts val="0"/>
              </a:spcAft>
              <a:buNone/>
            </a:pPr>
            <a:r>
              <a:rPr lang="en-US" sz="2400" i="0" u="none" strike="noStrike" kern="1200" noProof="0"/>
              <a:t>A continuation of payments and support to foster and family carers with an expectation that a young person will contribute to their living expenses from their independent income.</a:t>
            </a:r>
          </a:p>
        </p:txBody>
      </p:sp>
      <p:sp>
        <p:nvSpPr>
          <p:cNvPr id="6" name="TextBox 5">
            <a:extLst>
              <a:ext uri="{FF2B5EF4-FFF2-40B4-BE49-F238E27FC236}">
                <a16:creationId xmlns:a16="http://schemas.microsoft.com/office/drawing/2014/main" id="{86CFF9AB-1A6B-A9FB-3FF0-37BE976F0157}"/>
              </a:ext>
            </a:extLst>
          </p:cNvPr>
          <p:cNvSpPr txBox="1"/>
          <p:nvPr/>
        </p:nvSpPr>
        <p:spPr>
          <a:xfrm>
            <a:off x="1353362" y="4179664"/>
            <a:ext cx="7039603" cy="1569660"/>
          </a:xfrm>
          <a:prstGeom prst="rect">
            <a:avLst/>
          </a:prstGeom>
          <a:noFill/>
        </p:spPr>
        <p:txBody>
          <a:bodyPr wrap="square">
            <a:spAutoFit/>
          </a:bodyPr>
          <a:lstStyle/>
          <a:p>
            <a:pPr marL="35560" lvl="0" algn="ctr"/>
            <a:r>
              <a:rPr lang="en-US" sz="3200" i="1"/>
              <a:t>Separate pathways for support are provided for the carer and the young person. </a:t>
            </a:r>
          </a:p>
        </p:txBody>
      </p:sp>
    </p:spTree>
    <p:extLst>
      <p:ext uri="{BB962C8B-B14F-4D97-AF65-F5344CB8AC3E}">
        <p14:creationId xmlns:p14="http://schemas.microsoft.com/office/powerpoint/2010/main" val="366664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11" y="0"/>
            <a:ext cx="4588166" cy="6483075"/>
            <a:chOff x="-19221" y="0"/>
            <a:chExt cx="5646974" cy="6483075"/>
          </a:xfrm>
        </p:grpSpPr>
        <p:sp>
          <p:nvSpPr>
            <p:cNvPr id="14" name="Freeform: Shape 13">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3">
            <a:extLst>
              <a:ext uri="{FF2B5EF4-FFF2-40B4-BE49-F238E27FC236}">
                <a16:creationId xmlns:a16="http://schemas.microsoft.com/office/drawing/2014/main" id="{B1879B56-8965-C009-832E-BC6ADEB05263}"/>
              </a:ext>
            </a:extLst>
          </p:cNvPr>
          <p:cNvSpPr txBox="1">
            <a:spLocks noGrp="1"/>
          </p:cNvSpPr>
          <p:nvPr>
            <p:ph type="title"/>
          </p:nvPr>
        </p:nvSpPr>
        <p:spPr>
          <a:xfrm>
            <a:off x="653796" y="2053641"/>
            <a:ext cx="2981193" cy="2760098"/>
          </a:xfrm>
          <a:prstGeom prst="rect">
            <a:avLst/>
          </a:prstGeom>
        </p:spPr>
        <p:txBody>
          <a:bodyPr>
            <a:normAutofit/>
          </a:bodyPr>
          <a:lstStyle/>
          <a:p>
            <a:pPr algn="ctr"/>
            <a:r>
              <a:rPr lang="en-AU" sz="3600" b="1">
                <a:latin typeface="Century Gothic"/>
              </a:rPr>
              <a:t>Staying On </a:t>
            </a:r>
            <a:br>
              <a:rPr lang="en-AU" sz="3600" b="1">
                <a:latin typeface="Century Gothic"/>
              </a:rPr>
            </a:br>
            <a:endParaRPr lang="en-AU" sz="3600"/>
          </a:p>
        </p:txBody>
      </p:sp>
      <p:sp>
        <p:nvSpPr>
          <p:cNvPr id="3" name="Content Placeholder 2">
            <a:extLst>
              <a:ext uri="{FF2B5EF4-FFF2-40B4-BE49-F238E27FC236}">
                <a16:creationId xmlns:a16="http://schemas.microsoft.com/office/drawing/2014/main" id="{9745879A-8B85-645E-E57C-7FAE807D43F2}"/>
              </a:ext>
            </a:extLst>
          </p:cNvPr>
          <p:cNvSpPr>
            <a:spLocks noGrp="1"/>
          </p:cNvSpPr>
          <p:nvPr>
            <p:ph idx="1"/>
          </p:nvPr>
        </p:nvSpPr>
        <p:spPr>
          <a:xfrm>
            <a:off x="4530329" y="744002"/>
            <a:ext cx="5216289" cy="6056134"/>
          </a:xfrm>
          <a:noFill/>
          <a:ln>
            <a:noFill/>
          </a:ln>
        </p:spPr>
        <p:txBody>
          <a:bodyPr vert="horz" lIns="91440" tIns="45720" rIns="91440" bIns="45720" rtlCol="0" anchor="ctr">
            <a:normAutofit/>
          </a:bodyPr>
          <a:lstStyle/>
          <a:p>
            <a:pPr marL="0" indent="0">
              <a:buNone/>
            </a:pPr>
            <a:br>
              <a:rPr lang="en-US" sz="1500"/>
            </a:br>
            <a:r>
              <a:rPr lang="en-US" sz="1500"/>
              <a:t>How do we provide information to young people,  Carers, family members about Staying On?</a:t>
            </a:r>
            <a:endParaRPr lang="en-US" sz="1500">
              <a:cs typeface="Calibri"/>
            </a:endParaRPr>
          </a:p>
          <a:p>
            <a:pPr marL="0" indent="0">
              <a:buNone/>
            </a:pPr>
            <a:r>
              <a:rPr lang="en-US" sz="1500"/>
              <a:t>How do we communicate Staying On as a choice for young people and one part of the Home Stretch Offer? </a:t>
            </a:r>
            <a:endParaRPr lang="en-US" sz="1500">
              <a:ea typeface="Calibri"/>
              <a:cs typeface="Calibri"/>
            </a:endParaRPr>
          </a:p>
          <a:p>
            <a:pPr marL="0" indent="0">
              <a:buNone/>
            </a:pPr>
            <a:r>
              <a:rPr lang="en-US" sz="1500"/>
              <a:t>How do we communicate the difference between roles of the Transition Coach &amp; Staying On Facilitator?</a:t>
            </a:r>
            <a:br>
              <a:rPr lang="en-US" sz="1500"/>
            </a:br>
            <a:endParaRPr lang="en-US" sz="1500">
              <a:ea typeface="Calibri"/>
              <a:cs typeface="Calibri"/>
            </a:endParaRPr>
          </a:p>
          <a:p>
            <a:pPr marL="0" indent="0">
              <a:buNone/>
            </a:pPr>
            <a:r>
              <a:rPr lang="en-US" sz="1500"/>
              <a:t>How do we explain rights and responsibilities of the carer regarding the subsidy payment?</a:t>
            </a:r>
            <a:endParaRPr lang="en-US" sz="1500">
              <a:ea typeface="Calibri"/>
              <a:cs typeface="Calibri"/>
            </a:endParaRPr>
          </a:p>
          <a:p>
            <a:pPr marL="0" indent="0">
              <a:buNone/>
            </a:pPr>
            <a:r>
              <a:rPr lang="en-US" sz="1500"/>
              <a:t>How do we respectfully and culturally appropriately negotiate Staying On Agreements that respect the family and young persons rights (e.g. adapting the way the agreement is negotiated, using culturally appropriate approaches, tools or templates)?</a:t>
            </a:r>
            <a:endParaRPr lang="en-US" sz="1500">
              <a:cs typeface="Calibri"/>
            </a:endParaRPr>
          </a:p>
          <a:p>
            <a:pPr marL="0" indent="0">
              <a:buNone/>
            </a:pPr>
            <a:r>
              <a:rPr lang="en-US" sz="1500"/>
              <a:t>In what ways do we provide carers with access to mainstream and specialist supports around relationships, parenting young adults and trauma?</a:t>
            </a:r>
            <a:endParaRPr lang="en-US" sz="1500">
              <a:ea typeface="Calibri"/>
              <a:cs typeface="Calibri"/>
            </a:endParaRPr>
          </a:p>
        </p:txBody>
      </p:sp>
      <p:sp>
        <p:nvSpPr>
          <p:cNvPr id="5" name="TextBox 4">
            <a:extLst>
              <a:ext uri="{FF2B5EF4-FFF2-40B4-BE49-F238E27FC236}">
                <a16:creationId xmlns:a16="http://schemas.microsoft.com/office/drawing/2014/main" id="{1C8ECEAA-07A4-6C5F-A951-EF837EF551C6}"/>
              </a:ext>
            </a:extLst>
          </p:cNvPr>
          <p:cNvSpPr txBox="1"/>
          <p:nvPr/>
        </p:nvSpPr>
        <p:spPr>
          <a:xfrm>
            <a:off x="4340200" y="402719"/>
            <a:ext cx="5330861" cy="369332"/>
          </a:xfrm>
          <a:prstGeom prst="rect">
            <a:avLst/>
          </a:prstGeom>
          <a:noFill/>
        </p:spPr>
        <p:txBody>
          <a:bodyPr wrap="square">
            <a:spAutoFit/>
          </a:bodyPr>
          <a:lstStyle/>
          <a:p>
            <a:r>
              <a:rPr lang="en-AU" sz="1800" b="1">
                <a:latin typeface="Century Gothic"/>
              </a:rPr>
              <a:t>Prompting Questions from Service Standards</a:t>
            </a:r>
            <a:endParaRPr lang="en-AU"/>
          </a:p>
        </p:txBody>
      </p:sp>
    </p:spTree>
    <p:extLst>
      <p:ext uri="{BB962C8B-B14F-4D97-AF65-F5344CB8AC3E}">
        <p14:creationId xmlns:p14="http://schemas.microsoft.com/office/powerpoint/2010/main" val="182120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440143-DD6B-3091-387E-4F9ADB50D02F}"/>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4F599-8FEA-2512-C518-AAFB109A1E55}"/>
              </a:ext>
            </a:extLst>
          </p:cNvPr>
          <p:cNvSpPr>
            <a:spLocks noGrp="1"/>
          </p:cNvSpPr>
          <p:nvPr>
            <p:ph type="title"/>
          </p:nvPr>
        </p:nvSpPr>
        <p:spPr>
          <a:xfrm>
            <a:off x="2372246" y="64284"/>
            <a:ext cx="5157932" cy="1563618"/>
          </a:xfrm>
        </p:spPr>
        <p:txBody>
          <a:bodyPr vert="horz" lIns="91440" tIns="45720" rIns="91440" bIns="45720" rtlCol="0" anchor="ctr">
            <a:normAutofit/>
          </a:bodyPr>
          <a:lstStyle/>
          <a:p>
            <a:pPr algn="ctr"/>
            <a:r>
              <a:rPr lang="en-US" sz="4000" b="1" kern="1200">
                <a:latin typeface="Century Gothic" panose="020B0502020202020204" pitchFamily="34" charset="0"/>
              </a:rPr>
              <a:t>Smooth Transition</a:t>
            </a:r>
            <a:endParaRPr lang="en-US" sz="4000" kern="1200">
              <a:latin typeface="Century Gothic" panose="020B0502020202020204" pitchFamily="34" charset="0"/>
            </a:endParaRPr>
          </a:p>
        </p:txBody>
      </p:sp>
      <p:sp>
        <p:nvSpPr>
          <p:cNvPr id="5" name="TextBox 4">
            <a:extLst>
              <a:ext uri="{FF2B5EF4-FFF2-40B4-BE49-F238E27FC236}">
                <a16:creationId xmlns:a16="http://schemas.microsoft.com/office/drawing/2014/main" id="{0A9B5E5D-79E3-89CC-0E31-B1B64C672F44}"/>
              </a:ext>
            </a:extLst>
          </p:cNvPr>
          <p:cNvSpPr txBox="1"/>
          <p:nvPr/>
        </p:nvSpPr>
        <p:spPr>
          <a:xfrm>
            <a:off x="969227" y="1787808"/>
            <a:ext cx="8362859" cy="1816065"/>
          </a:xfrm>
          <a:prstGeom prst="rect">
            <a:avLst/>
          </a:prstGeom>
        </p:spPr>
        <p:txBody>
          <a:bodyPr vert="horz" lIns="91440" tIns="45720" rIns="91440" bIns="45720" rtlCol="0" anchor="ctr">
            <a:normAutofit/>
          </a:bodyPr>
          <a:lstStyle>
            <a:lvl1pPr indent="0" algn="ctr" defTabSz="914400">
              <a:lnSpc>
                <a:spcPct val="90000"/>
              </a:lnSpc>
              <a:spcBef>
                <a:spcPts val="1000"/>
              </a:spcBef>
              <a:buFont typeface="Arial" panose="020B0604020202020204" pitchFamily="34" charset="0"/>
              <a:buNone/>
              <a:defRPr sz="2800" i="1">
                <a:effectLs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2400" i="0" kern="1200"/>
              <a:t> From 17.5 years we begin working with a young person and their support circle to ensure a smooth transition of support by 18, and continuity in support through the Home Stretch WA service up to the age of 21.</a:t>
            </a:r>
          </a:p>
          <a:p>
            <a:endParaRPr lang="en-US" sz="2400" i="0" kern="1200"/>
          </a:p>
        </p:txBody>
      </p:sp>
      <p:grpSp>
        <p:nvGrpSpPr>
          <p:cNvPr id="38" name="Group 37">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379102" y="374152"/>
            <a:ext cx="2514948" cy="1766646"/>
            <a:chOff x="-305" y="-4155"/>
            <a:chExt cx="2514948" cy="2174333"/>
          </a:xfrm>
        </p:grpSpPr>
        <p:sp>
          <p:nvSpPr>
            <p:cNvPr id="39" name="Freeform: Shape 38">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418573" y="4560733"/>
            <a:ext cx="2487426" cy="2297266"/>
            <a:chOff x="-305" y="-1"/>
            <a:chExt cx="3832880" cy="2876136"/>
          </a:xfrm>
        </p:grpSpPr>
        <p:sp>
          <p:nvSpPr>
            <p:cNvPr id="45" name="Freeform: Shape 44">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B169681-D58E-6675-86C5-92E2C3518A72}"/>
              </a:ext>
            </a:extLst>
          </p:cNvPr>
          <p:cNvSpPr txBox="1"/>
          <p:nvPr/>
        </p:nvSpPr>
        <p:spPr>
          <a:xfrm>
            <a:off x="1194291" y="2390543"/>
            <a:ext cx="7912729" cy="2746472"/>
          </a:xfrm>
          <a:prstGeom prst="rect">
            <a:avLst/>
          </a:prstGeom>
        </p:spPr>
        <p:txBody>
          <a:bodyPr vert="horz" lIns="91440" tIns="45720" rIns="91440" bIns="45720" rtlCol="0" anchor="b">
            <a:normAutofit/>
          </a:bodyPr>
          <a:lstStyle>
            <a:lvl1pPr indent="0" algn="ctr" defTabSz="914400">
              <a:lnSpc>
                <a:spcPct val="90000"/>
              </a:lnSpc>
              <a:spcBef>
                <a:spcPts val="1000"/>
              </a:spcBef>
              <a:buFont typeface="Arial" panose="020B0604020202020204" pitchFamily="34" charset="0"/>
              <a:buNone/>
              <a:defRPr sz="2800" i="1">
                <a:effectLst/>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kern="1200"/>
              <a:t>Developing young people’s </a:t>
            </a:r>
            <a:r>
              <a:rPr lang="en-US" b="1" kern="1200"/>
              <a:t>confidence</a:t>
            </a:r>
            <a:r>
              <a:rPr lang="en-US" kern="1200"/>
              <a:t> and </a:t>
            </a:r>
            <a:r>
              <a:rPr lang="en-US" b="1" kern="1200"/>
              <a:t>skills</a:t>
            </a:r>
            <a:r>
              <a:rPr lang="en-US" kern="1200"/>
              <a:t> in being able to </a:t>
            </a:r>
            <a:r>
              <a:rPr lang="en-US" b="1" kern="1200"/>
              <a:t>independently access supports </a:t>
            </a:r>
            <a:r>
              <a:rPr lang="en-US" kern="1200"/>
              <a:t>and resources from mainstream services by the time they reach 21 years of age. </a:t>
            </a:r>
            <a:endParaRPr lang="en-US" i="0" kern="1200"/>
          </a:p>
        </p:txBody>
      </p:sp>
    </p:spTree>
    <p:extLst>
      <p:ext uri="{BB962C8B-B14F-4D97-AF65-F5344CB8AC3E}">
        <p14:creationId xmlns:p14="http://schemas.microsoft.com/office/powerpoint/2010/main" val="13146303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F07F77-BCE4-E20F-9739-8128362BFCE2}"/>
              </a:ext>
            </a:extLst>
          </p:cNvPr>
          <p:cNvSpPr>
            <a:spLocks noGrp="1"/>
          </p:cNvSpPr>
          <p:nvPr>
            <p:ph type="title"/>
          </p:nvPr>
        </p:nvSpPr>
        <p:spPr>
          <a:xfrm>
            <a:off x="681038" y="365127"/>
            <a:ext cx="8543925" cy="1325563"/>
          </a:xfrm>
        </p:spPr>
        <p:txBody>
          <a:bodyPr/>
          <a:lstStyle/>
          <a:p>
            <a:pPr algn="ctr"/>
            <a:r>
              <a:rPr lang="en-US" b="1">
                <a:latin typeface="Century Gothic" panose="020B0502020202020204" pitchFamily="34" charset="0"/>
              </a:rPr>
              <a:t>Reflect</a:t>
            </a:r>
            <a:endParaRPr lang="en-AU" b="1">
              <a:latin typeface="Century Gothic" panose="020B0502020202020204" pitchFamily="34" charset="0"/>
            </a:endParaRPr>
          </a:p>
        </p:txBody>
      </p:sp>
      <p:sp>
        <p:nvSpPr>
          <p:cNvPr id="17" name="TextBox 16">
            <a:extLst>
              <a:ext uri="{FF2B5EF4-FFF2-40B4-BE49-F238E27FC236}">
                <a16:creationId xmlns:a16="http://schemas.microsoft.com/office/drawing/2014/main" id="{3B851947-5CCC-8CAC-0861-08E6D2296408}"/>
              </a:ext>
            </a:extLst>
          </p:cNvPr>
          <p:cNvSpPr txBox="1"/>
          <p:nvPr/>
        </p:nvSpPr>
        <p:spPr>
          <a:xfrm>
            <a:off x="3516898" y="5259981"/>
            <a:ext cx="5228703" cy="519351"/>
          </a:xfrm>
          <a:prstGeom prst="ellipse">
            <a:avLst/>
          </a:prstGeom>
          <a:solidFill>
            <a:srgbClr val="FFFFCC"/>
          </a:solidFill>
          <a:ln w="3175">
            <a:noFill/>
          </a:ln>
          <a:effectLst>
            <a:softEdge rad="63500"/>
          </a:effectLst>
        </p:spPr>
        <p:txBody>
          <a:bodyPr wrap="square">
            <a:spAutoFit/>
          </a:bodyPr>
          <a:lstStyle/>
          <a:p>
            <a:pPr algn="ctr"/>
            <a:r>
              <a:rPr lang="en-US" sz="1800">
                <a:solidFill>
                  <a:srgbClr val="000000"/>
                </a:solidFill>
                <a:ea typeface="Calibri"/>
                <a:cs typeface="Calibri"/>
              </a:rPr>
              <a:t>WRITE ONE IDEA PER POST IT NOTE</a:t>
            </a:r>
          </a:p>
        </p:txBody>
      </p:sp>
      <p:sp>
        <p:nvSpPr>
          <p:cNvPr id="26" name="TextBox 25">
            <a:extLst>
              <a:ext uri="{FF2B5EF4-FFF2-40B4-BE49-F238E27FC236}">
                <a16:creationId xmlns:a16="http://schemas.microsoft.com/office/drawing/2014/main" id="{DA9984C7-B44F-E844-FEAB-47F1C75D5A34}"/>
              </a:ext>
            </a:extLst>
          </p:cNvPr>
          <p:cNvSpPr txBox="1"/>
          <p:nvPr/>
        </p:nvSpPr>
        <p:spPr>
          <a:xfrm>
            <a:off x="280657" y="2721083"/>
            <a:ext cx="3977928"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STRENGTHS </a:t>
            </a:r>
          </a:p>
          <a:p>
            <a:pPr algn="ctr">
              <a:lnSpc>
                <a:spcPct val="150000"/>
              </a:lnSpc>
            </a:pPr>
            <a:r>
              <a:rPr lang="en-US" sz="1600">
                <a:solidFill>
                  <a:srgbClr val="000000"/>
                </a:solidFill>
                <a:ea typeface="Calibri"/>
                <a:cs typeface="Calibri"/>
              </a:rPr>
              <a:t>What are we doing well in this practice area? </a:t>
            </a:r>
            <a:endParaRPr lang="en-US" sz="1600"/>
          </a:p>
          <a:p>
            <a:pPr algn="ctr">
              <a:lnSpc>
                <a:spcPct val="150000"/>
              </a:lnSpc>
            </a:pPr>
            <a:r>
              <a:rPr lang="en-US" sz="1600">
                <a:solidFill>
                  <a:srgbClr val="000000"/>
                </a:solidFill>
                <a:ea typeface="Calibri"/>
                <a:cs typeface="Calibri"/>
              </a:rPr>
              <a:t>What works well in our Community? </a:t>
            </a:r>
          </a:p>
          <a:p>
            <a:pPr algn="ctr">
              <a:lnSpc>
                <a:spcPct val="150000"/>
              </a:lnSpc>
            </a:pPr>
            <a:r>
              <a:rPr lang="en-US" sz="1600">
                <a:solidFill>
                  <a:srgbClr val="000000"/>
                </a:solidFill>
                <a:ea typeface="Calibri"/>
                <a:cs typeface="Calibri"/>
              </a:rPr>
              <a:t>How can we develop this further?</a:t>
            </a:r>
          </a:p>
          <a:p>
            <a:pPr algn="ctr">
              <a:lnSpc>
                <a:spcPct val="150000"/>
              </a:lnSpc>
            </a:pPr>
            <a:r>
              <a:rPr lang="en-US" sz="1600">
                <a:solidFill>
                  <a:srgbClr val="000000"/>
                </a:solidFill>
                <a:cs typeface="Calibri"/>
              </a:rPr>
              <a:t>How can we share this strength with others?</a:t>
            </a:r>
          </a:p>
        </p:txBody>
      </p:sp>
      <p:sp>
        <p:nvSpPr>
          <p:cNvPr id="28" name="TextBox 27">
            <a:extLst>
              <a:ext uri="{FF2B5EF4-FFF2-40B4-BE49-F238E27FC236}">
                <a16:creationId xmlns:a16="http://schemas.microsoft.com/office/drawing/2014/main" id="{20A3420B-AACF-D15B-EC0F-F04B924097F7}"/>
              </a:ext>
            </a:extLst>
          </p:cNvPr>
          <p:cNvSpPr txBox="1"/>
          <p:nvPr/>
        </p:nvSpPr>
        <p:spPr>
          <a:xfrm>
            <a:off x="4663214" y="2749783"/>
            <a:ext cx="4471733"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OPPORTUNITIES FOR GROWTH</a:t>
            </a:r>
            <a:r>
              <a:rPr lang="en-US" sz="1600">
                <a:solidFill>
                  <a:srgbClr val="000000"/>
                </a:solidFill>
                <a:ea typeface="Calibri"/>
                <a:cs typeface="Calibri"/>
              </a:rPr>
              <a:t> </a:t>
            </a:r>
          </a:p>
          <a:p>
            <a:pPr algn="ctr">
              <a:lnSpc>
                <a:spcPct val="150000"/>
              </a:lnSpc>
            </a:pPr>
            <a:r>
              <a:rPr lang="en-US" sz="1600">
                <a:solidFill>
                  <a:srgbClr val="000000"/>
                </a:solidFill>
                <a:ea typeface="Calibri"/>
                <a:cs typeface="Calibri"/>
              </a:rPr>
              <a:t>What practice can we improve? </a:t>
            </a:r>
          </a:p>
          <a:p>
            <a:pPr algn="ctr">
              <a:lnSpc>
                <a:spcPct val="150000"/>
              </a:lnSpc>
            </a:pPr>
            <a:r>
              <a:rPr lang="en-US" sz="1600">
                <a:solidFill>
                  <a:srgbClr val="000000"/>
                </a:solidFill>
                <a:ea typeface="Calibri"/>
                <a:cs typeface="Calibri"/>
              </a:rPr>
              <a:t>How can we develop a stronger practice? </a:t>
            </a:r>
          </a:p>
          <a:p>
            <a:pPr algn="ctr">
              <a:lnSpc>
                <a:spcPct val="150000"/>
              </a:lnSpc>
            </a:pPr>
            <a:r>
              <a:rPr lang="en-US" sz="1600">
                <a:solidFill>
                  <a:srgbClr val="000000"/>
                </a:solidFill>
                <a:ea typeface="Calibri"/>
                <a:cs typeface="Calibri"/>
              </a:rPr>
              <a:t>What more could we do? </a:t>
            </a:r>
          </a:p>
          <a:p>
            <a:pPr algn="ctr">
              <a:lnSpc>
                <a:spcPct val="150000"/>
              </a:lnSpc>
            </a:pPr>
            <a:r>
              <a:rPr lang="en-US" sz="1600">
                <a:solidFill>
                  <a:srgbClr val="000000"/>
                </a:solidFill>
                <a:ea typeface="Calibri"/>
                <a:cs typeface="Calibri"/>
              </a:rPr>
              <a:t>What are others doing that can inspire us?</a:t>
            </a:r>
          </a:p>
        </p:txBody>
      </p:sp>
      <p:pic>
        <p:nvPicPr>
          <p:cNvPr id="30" name="Picture 29">
            <a:extLst>
              <a:ext uri="{FF2B5EF4-FFF2-40B4-BE49-F238E27FC236}">
                <a16:creationId xmlns:a16="http://schemas.microsoft.com/office/drawing/2014/main" id="{332CBB3F-F5A9-69D8-95F1-98D3884421C2}"/>
              </a:ext>
            </a:extLst>
          </p:cNvPr>
          <p:cNvPicPr>
            <a:picLocks noChangeAspect="1"/>
          </p:cNvPicPr>
          <p:nvPr/>
        </p:nvPicPr>
        <p:blipFill>
          <a:blip r:embed="rId2"/>
          <a:stretch>
            <a:fillRect/>
          </a:stretch>
        </p:blipFill>
        <p:spPr>
          <a:xfrm>
            <a:off x="1676026" y="1612843"/>
            <a:ext cx="1358742" cy="1142867"/>
          </a:xfrm>
          <a:prstGeom prst="rect">
            <a:avLst/>
          </a:prstGeom>
        </p:spPr>
      </p:pic>
      <p:pic>
        <p:nvPicPr>
          <p:cNvPr id="31" name="Picture 30">
            <a:extLst>
              <a:ext uri="{FF2B5EF4-FFF2-40B4-BE49-F238E27FC236}">
                <a16:creationId xmlns:a16="http://schemas.microsoft.com/office/drawing/2014/main" id="{45A6F818-BE7E-1EF3-2CEE-31DABC3F6A42}"/>
              </a:ext>
            </a:extLst>
          </p:cNvPr>
          <p:cNvPicPr>
            <a:picLocks noChangeAspect="1"/>
          </p:cNvPicPr>
          <p:nvPr/>
        </p:nvPicPr>
        <p:blipFill>
          <a:blip r:embed="rId3"/>
          <a:stretch>
            <a:fillRect/>
          </a:stretch>
        </p:blipFill>
        <p:spPr>
          <a:xfrm rot="320393">
            <a:off x="5934364" y="1521664"/>
            <a:ext cx="1371697" cy="1264113"/>
          </a:xfrm>
          <a:prstGeom prst="rect">
            <a:avLst/>
          </a:prstGeom>
        </p:spPr>
      </p:pic>
    </p:spTree>
    <p:extLst>
      <p:ext uri="{BB962C8B-B14F-4D97-AF65-F5344CB8AC3E}">
        <p14:creationId xmlns:p14="http://schemas.microsoft.com/office/powerpoint/2010/main" val="429063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6BBB9F-2519-4B27-6D18-C2A15AAD38F3}"/>
              </a:ext>
            </a:extLst>
          </p:cNvPr>
          <p:cNvPicPr>
            <a:picLocks noChangeAspect="1"/>
          </p:cNvPicPr>
          <p:nvPr/>
        </p:nvPicPr>
        <p:blipFill rotWithShape="1">
          <a:blip r:embed="rId2"/>
          <a:srcRect l="19873" t="18798" r="19294" b="20655"/>
          <a:stretch/>
        </p:blipFill>
        <p:spPr>
          <a:xfrm>
            <a:off x="2629988" y="1343346"/>
            <a:ext cx="4119937" cy="4171308"/>
          </a:xfrm>
          <a:prstGeom prst="rect">
            <a:avLst/>
          </a:prstGeom>
        </p:spPr>
      </p:pic>
      <p:sp>
        <p:nvSpPr>
          <p:cNvPr id="6" name="Title 1">
            <a:extLst>
              <a:ext uri="{FF2B5EF4-FFF2-40B4-BE49-F238E27FC236}">
                <a16:creationId xmlns:a16="http://schemas.microsoft.com/office/drawing/2014/main" id="{1921213F-CAF0-256E-2931-EB602D4754B5}"/>
              </a:ext>
            </a:extLst>
          </p:cNvPr>
          <p:cNvSpPr txBox="1">
            <a:spLocks/>
          </p:cNvSpPr>
          <p:nvPr/>
        </p:nvSpPr>
        <p:spPr>
          <a:xfrm>
            <a:off x="451304" y="181561"/>
            <a:ext cx="8543925" cy="780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400" b="1">
                <a:latin typeface="Century Gothic" panose="020B0502020202020204" pitchFamily="34" charset="0"/>
              </a:rPr>
              <a:t>From soil to blossom</a:t>
            </a:r>
            <a:endParaRPr lang="en-AU" sz="4400" b="1">
              <a:latin typeface="Century Gothic" panose="020B0502020202020204" pitchFamily="34" charset="0"/>
            </a:endParaRPr>
          </a:p>
        </p:txBody>
      </p:sp>
      <p:sp>
        <p:nvSpPr>
          <p:cNvPr id="7" name="TextBox 6">
            <a:extLst>
              <a:ext uri="{FF2B5EF4-FFF2-40B4-BE49-F238E27FC236}">
                <a16:creationId xmlns:a16="http://schemas.microsoft.com/office/drawing/2014/main" id="{2EBC8E19-A51C-A286-6636-B5082CB54872}"/>
              </a:ext>
            </a:extLst>
          </p:cNvPr>
          <p:cNvSpPr txBox="1"/>
          <p:nvPr/>
        </p:nvSpPr>
        <p:spPr>
          <a:xfrm>
            <a:off x="5296883" y="1286447"/>
            <a:ext cx="4119937" cy="726284"/>
          </a:xfrm>
          <a:prstGeom prst="rect">
            <a:avLst/>
          </a:prstGeom>
        </p:spPr>
        <p:txBody>
          <a:bodyPr vert="horz" lIns="91440" tIns="45720" rIns="91440" bIns="45720" rtlCol="0">
            <a:normAutofit/>
          </a:bodyPr>
          <a:lstStyle/>
          <a:p>
            <a:pPr defTabSz="914400">
              <a:lnSpc>
                <a:spcPct val="90000"/>
              </a:lnSpc>
              <a:spcAft>
                <a:spcPts val="600"/>
              </a:spcAft>
            </a:pPr>
            <a:r>
              <a:rPr lang="en-US" sz="1200" b="1"/>
              <a:t>Tending to the soil </a:t>
            </a:r>
            <a:r>
              <a:rPr lang="en-US" sz="1200"/>
              <a:t>- we are in the first phase; we are informing ourselves of how this standard works in our area so that we can start to plant and grow.</a:t>
            </a:r>
          </a:p>
        </p:txBody>
      </p:sp>
      <p:sp>
        <p:nvSpPr>
          <p:cNvPr id="9" name="TextBox 8">
            <a:extLst>
              <a:ext uri="{FF2B5EF4-FFF2-40B4-BE49-F238E27FC236}">
                <a16:creationId xmlns:a16="http://schemas.microsoft.com/office/drawing/2014/main" id="{4B4B7B04-3833-32C1-4ECA-7902BB56FBB3}"/>
              </a:ext>
            </a:extLst>
          </p:cNvPr>
          <p:cNvSpPr txBox="1"/>
          <p:nvPr/>
        </p:nvSpPr>
        <p:spPr>
          <a:xfrm>
            <a:off x="6692844" y="2490052"/>
            <a:ext cx="2423985"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lgn="just">
              <a:spcAft>
                <a:spcPts val="600"/>
              </a:spcAft>
            </a:pPr>
            <a:r>
              <a:rPr lang="en-US">
                <a:latin typeface="+mn-lt"/>
              </a:rPr>
              <a:t>Planting the seed – </a:t>
            </a:r>
            <a:r>
              <a:rPr lang="en-US" b="0">
                <a:latin typeface="+mn-lt"/>
              </a:rPr>
              <a:t>we have taken the next step; we are developing and working towards meeting this standard.</a:t>
            </a:r>
            <a:endParaRPr lang="en-AU" b="0">
              <a:latin typeface="+mn-lt"/>
            </a:endParaRPr>
          </a:p>
        </p:txBody>
      </p:sp>
      <p:sp>
        <p:nvSpPr>
          <p:cNvPr id="11" name="TextBox 10">
            <a:extLst>
              <a:ext uri="{FF2B5EF4-FFF2-40B4-BE49-F238E27FC236}">
                <a16:creationId xmlns:a16="http://schemas.microsoft.com/office/drawing/2014/main" id="{4DEAFDE6-E894-D69F-6250-3A8E9D20C554}"/>
              </a:ext>
            </a:extLst>
          </p:cNvPr>
          <p:cNvSpPr txBox="1"/>
          <p:nvPr/>
        </p:nvSpPr>
        <p:spPr>
          <a:xfrm>
            <a:off x="5334375" y="5090897"/>
            <a:ext cx="2778073"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spcAft>
                <a:spcPts val="600"/>
              </a:spcAft>
            </a:pPr>
            <a:r>
              <a:rPr lang="en-US">
                <a:latin typeface="+mn-lt"/>
              </a:rPr>
              <a:t>Seedling </a:t>
            </a:r>
            <a:r>
              <a:rPr lang="en-US" b="0">
                <a:latin typeface="+mn-lt"/>
              </a:rPr>
              <a:t>–  We are doing this most of the time, but maybe not as consistently as we would like to, we still need to nurture our practice to get stronger</a:t>
            </a:r>
            <a:r>
              <a:rPr lang="en-US">
                <a:latin typeface="+mn-lt"/>
              </a:rPr>
              <a:t>.</a:t>
            </a:r>
            <a:endParaRPr lang="en-AU">
              <a:latin typeface="+mn-lt"/>
            </a:endParaRPr>
          </a:p>
        </p:txBody>
      </p:sp>
      <p:sp>
        <p:nvSpPr>
          <p:cNvPr id="17" name="TextBox 16">
            <a:extLst>
              <a:ext uri="{FF2B5EF4-FFF2-40B4-BE49-F238E27FC236}">
                <a16:creationId xmlns:a16="http://schemas.microsoft.com/office/drawing/2014/main" id="{27DC41BC-12FF-4AD8-1FED-5C63A69231EB}"/>
              </a:ext>
            </a:extLst>
          </p:cNvPr>
          <p:cNvSpPr txBox="1"/>
          <p:nvPr/>
        </p:nvSpPr>
        <p:spPr>
          <a:xfrm>
            <a:off x="133436" y="3054103"/>
            <a:ext cx="2718275" cy="1015663"/>
          </a:xfrm>
          <a:prstGeom prst="rect">
            <a:avLst/>
          </a:prstGeom>
          <a:noFill/>
        </p:spPr>
        <p:txBody>
          <a:bodyPr wrap="square">
            <a:spAutoFit/>
          </a:bodyPr>
          <a:lstStyle/>
          <a:p>
            <a:pPr algn="just">
              <a:spcAft>
                <a:spcPts val="600"/>
              </a:spcAft>
            </a:pPr>
            <a:r>
              <a:rPr lang="en-US" sz="1200" b="1"/>
              <a:t>Blossom</a:t>
            </a:r>
            <a:r>
              <a:rPr lang="en-US" sz="1200"/>
              <a:t> – now we are as strong as we can possibly be; we are blossoming to our full potential and ready to let seeds fall for future generations and share our wisdom.</a:t>
            </a:r>
            <a:endParaRPr lang="en-AU" sz="1200"/>
          </a:p>
        </p:txBody>
      </p:sp>
      <p:sp>
        <p:nvSpPr>
          <p:cNvPr id="23" name="TextBox 22">
            <a:extLst>
              <a:ext uri="{FF2B5EF4-FFF2-40B4-BE49-F238E27FC236}">
                <a16:creationId xmlns:a16="http://schemas.microsoft.com/office/drawing/2014/main" id="{1950FA04-CDA0-FC1D-4D44-2F4C85D5D396}"/>
              </a:ext>
            </a:extLst>
          </p:cNvPr>
          <p:cNvSpPr txBox="1"/>
          <p:nvPr/>
        </p:nvSpPr>
        <p:spPr>
          <a:xfrm>
            <a:off x="771278" y="5114450"/>
            <a:ext cx="2893704" cy="830997"/>
          </a:xfrm>
          <a:prstGeom prst="rect">
            <a:avLst/>
          </a:prstGeom>
          <a:noFill/>
        </p:spPr>
        <p:txBody>
          <a:bodyPr wrap="square">
            <a:spAutoFit/>
          </a:bodyPr>
          <a:lstStyle/>
          <a:p>
            <a:pPr algn="just">
              <a:spcAft>
                <a:spcPts val="600"/>
              </a:spcAft>
            </a:pPr>
            <a:r>
              <a:rPr lang="en-US" sz="1200" b="1"/>
              <a:t>Sprouted</a:t>
            </a:r>
            <a:r>
              <a:rPr lang="en-US" sz="1200"/>
              <a:t> –  We are doing this! We have solid ground for this practice and are confident that we are doing everything in accordance with the Service Standards.</a:t>
            </a:r>
            <a:endParaRPr lang="en-AU" sz="1200"/>
          </a:p>
        </p:txBody>
      </p:sp>
    </p:spTree>
    <p:extLst>
      <p:ext uri="{BB962C8B-B14F-4D97-AF65-F5344CB8AC3E}">
        <p14:creationId xmlns:p14="http://schemas.microsoft.com/office/powerpoint/2010/main" val="3807107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F733DE-8E23-9D6F-BA73-09035EA24C4E}"/>
              </a:ext>
            </a:extLst>
          </p:cNvPr>
          <p:cNvSpPr txBox="1">
            <a:spLocks/>
          </p:cNvSpPr>
          <p:nvPr/>
        </p:nvSpPr>
        <p:spPr>
          <a:xfrm>
            <a:off x="680913" y="-41583"/>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Action plan to grow</a:t>
            </a:r>
            <a:endParaRPr lang="en-US"/>
          </a:p>
        </p:txBody>
      </p:sp>
      <p:sp>
        <p:nvSpPr>
          <p:cNvPr id="5" name="TextBox 4">
            <a:extLst>
              <a:ext uri="{FF2B5EF4-FFF2-40B4-BE49-F238E27FC236}">
                <a16:creationId xmlns:a16="http://schemas.microsoft.com/office/drawing/2014/main" id="{30ED7274-828D-BDA6-FE80-4176688374E9}"/>
              </a:ext>
            </a:extLst>
          </p:cNvPr>
          <p:cNvSpPr txBox="1"/>
          <p:nvPr/>
        </p:nvSpPr>
        <p:spPr>
          <a:xfrm>
            <a:off x="836347" y="2072269"/>
            <a:ext cx="8233299" cy="2957861"/>
          </a:xfrm>
          <a:prstGeom prst="rect">
            <a:avLst/>
          </a:prstGeom>
          <a:noFill/>
        </p:spPr>
        <p:txBody>
          <a:bodyPr wrap="square" lIns="91440" tIns="45720" rIns="91440" bIns="45720" anchor="t">
            <a:spAutoFit/>
          </a:bodyPr>
          <a:lstStyle/>
          <a:p>
            <a:pPr algn="ctr">
              <a:lnSpc>
                <a:spcPct val="150000"/>
              </a:lnSpc>
            </a:pPr>
            <a:endParaRPr lang="en-US"/>
          </a:p>
          <a:p>
            <a:pPr algn="ctr">
              <a:lnSpc>
                <a:spcPct val="150000"/>
              </a:lnSpc>
            </a:pPr>
            <a:r>
              <a:rPr lang="en-US">
                <a:ea typeface="+mn-lt"/>
                <a:cs typeface="+mn-lt"/>
              </a:rPr>
              <a:t>What’s one thing we could start doing to better meet this standard?</a:t>
            </a:r>
          </a:p>
          <a:p>
            <a:pPr algn="ctr">
              <a:lnSpc>
                <a:spcPct val="150000"/>
              </a:lnSpc>
            </a:pPr>
            <a:r>
              <a:rPr lang="en-US">
                <a:ea typeface="+mn-lt"/>
                <a:cs typeface="+mn-lt"/>
              </a:rPr>
              <a:t>What can we stop doing to more efficiently meet this standard?</a:t>
            </a:r>
            <a:endParaRPr lang="en-US"/>
          </a:p>
          <a:p>
            <a:pPr algn="ctr">
              <a:lnSpc>
                <a:spcPct val="150000"/>
              </a:lnSpc>
            </a:pPr>
            <a:r>
              <a:rPr lang="en-US">
                <a:ea typeface="Calibri" panose="020F0502020204030204"/>
                <a:cs typeface="Calibri" panose="020F0502020204030204"/>
              </a:rPr>
              <a:t>What resources can we connect with in Community?</a:t>
            </a:r>
          </a:p>
          <a:p>
            <a:pPr algn="ctr">
              <a:lnSpc>
                <a:spcPct val="150000"/>
              </a:lnSpc>
            </a:pPr>
            <a:r>
              <a:rPr lang="en-US">
                <a:ea typeface="Calibri" panose="020F0502020204030204"/>
                <a:cs typeface="Calibri" panose="020F0502020204030204"/>
              </a:rPr>
              <a:t>What other resources can we utilize?</a:t>
            </a:r>
          </a:p>
          <a:p>
            <a:pPr algn="ctr">
              <a:lnSpc>
                <a:spcPct val="150000"/>
              </a:lnSpc>
            </a:pPr>
            <a:r>
              <a:rPr lang="en-US">
                <a:ea typeface="Calibri" panose="020F0502020204030204"/>
                <a:cs typeface="Calibri" panose="020F0502020204030204"/>
              </a:rPr>
              <a:t>What support might we need to implement changes and improvements?</a:t>
            </a:r>
          </a:p>
          <a:p>
            <a:pPr algn="ctr">
              <a:lnSpc>
                <a:spcPct val="150000"/>
              </a:lnSpc>
            </a:pPr>
            <a:r>
              <a:rPr lang="en-US">
                <a:ea typeface="+mn-lt"/>
                <a:cs typeface="+mn-lt"/>
              </a:rPr>
              <a:t>What’s one thing that would make it easier to meet this standard?</a:t>
            </a:r>
          </a:p>
        </p:txBody>
      </p:sp>
      <p:sp>
        <p:nvSpPr>
          <p:cNvPr id="7" name="TextBox 6">
            <a:extLst>
              <a:ext uri="{FF2B5EF4-FFF2-40B4-BE49-F238E27FC236}">
                <a16:creationId xmlns:a16="http://schemas.microsoft.com/office/drawing/2014/main" id="{7614F716-3BAB-BD2E-AB7F-2B857671368E}"/>
              </a:ext>
            </a:extLst>
          </p:cNvPr>
          <p:cNvSpPr txBox="1"/>
          <p:nvPr/>
        </p:nvSpPr>
        <p:spPr>
          <a:xfrm>
            <a:off x="2816523" y="1582147"/>
            <a:ext cx="4952244" cy="455189"/>
          </a:xfrm>
          <a:prstGeom prst="rect">
            <a:avLst/>
          </a:prstGeom>
          <a:noFill/>
        </p:spPr>
        <p:txBody>
          <a:bodyPr wrap="square">
            <a:spAutoFit/>
          </a:bodyPr>
          <a:lstStyle/>
          <a:p>
            <a:pPr algn="ctr">
              <a:lnSpc>
                <a:spcPct val="150000"/>
              </a:lnSpc>
            </a:pPr>
            <a:r>
              <a:rPr lang="en-US" b="1">
                <a:solidFill>
                  <a:schemeClr val="tx1"/>
                </a:solidFill>
                <a:latin typeface="Century Gothic" panose="020B0502020202020204" pitchFamily="34" charset="0"/>
              </a:rPr>
              <a:t>GREEN POST-ITS </a:t>
            </a:r>
          </a:p>
        </p:txBody>
      </p:sp>
      <p:pic>
        <p:nvPicPr>
          <p:cNvPr id="9" name="Picture 8">
            <a:extLst>
              <a:ext uri="{FF2B5EF4-FFF2-40B4-BE49-F238E27FC236}">
                <a16:creationId xmlns:a16="http://schemas.microsoft.com/office/drawing/2014/main" id="{B41FBE67-2F52-70D0-D665-31BF56B7C7D7}"/>
              </a:ext>
            </a:extLst>
          </p:cNvPr>
          <p:cNvPicPr>
            <a:picLocks noChangeAspect="1"/>
          </p:cNvPicPr>
          <p:nvPr/>
        </p:nvPicPr>
        <p:blipFill>
          <a:blip r:embed="rId2"/>
          <a:stretch>
            <a:fillRect/>
          </a:stretch>
        </p:blipFill>
        <p:spPr>
          <a:xfrm rot="244791">
            <a:off x="2747906" y="1335301"/>
            <a:ext cx="1487321" cy="1252655"/>
          </a:xfrm>
          <a:prstGeom prst="rect">
            <a:avLst/>
          </a:prstGeom>
        </p:spPr>
      </p:pic>
    </p:spTree>
    <p:extLst>
      <p:ext uri="{BB962C8B-B14F-4D97-AF65-F5344CB8AC3E}">
        <p14:creationId xmlns:p14="http://schemas.microsoft.com/office/powerpoint/2010/main" val="2021336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718707"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008009" y="3956400"/>
            <a:ext cx="3878664" cy="1924535"/>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9415009-EBB1-7021-73C0-C241C1A608AA}"/>
              </a:ext>
            </a:extLst>
          </p:cNvPr>
          <p:cNvSpPr txBox="1"/>
          <p:nvPr/>
        </p:nvSpPr>
        <p:spPr>
          <a:xfrm>
            <a:off x="2157273" y="456909"/>
            <a:ext cx="5663954" cy="769441"/>
          </a:xfrm>
          <a:prstGeom prst="rect">
            <a:avLst/>
          </a:prstGeom>
          <a:noFill/>
        </p:spPr>
        <p:txBody>
          <a:bodyPr wrap="square" lIns="91440" tIns="45720" rIns="91440" bIns="45720" anchor="t">
            <a:spAutoFit/>
          </a:bodyPr>
          <a:lstStyle/>
          <a:p>
            <a:pPr algn="ctr"/>
            <a:r>
              <a:rPr lang="en-AU" sz="4400" b="1">
                <a:latin typeface="Century Gothic"/>
              </a:rPr>
              <a:t>Support Circles</a:t>
            </a:r>
            <a:endParaRPr lang="en-AU" sz="4400" b="1">
              <a:ea typeface="Calibri"/>
              <a:cs typeface="Calibri"/>
            </a:endParaRPr>
          </a:p>
        </p:txBody>
      </p:sp>
      <p:sp>
        <p:nvSpPr>
          <p:cNvPr id="5" name="TextBox 4">
            <a:extLst>
              <a:ext uri="{FF2B5EF4-FFF2-40B4-BE49-F238E27FC236}">
                <a16:creationId xmlns:a16="http://schemas.microsoft.com/office/drawing/2014/main" id="{8AECFA0F-88CD-0A2A-8A20-472D91E3A122}"/>
              </a:ext>
            </a:extLst>
          </p:cNvPr>
          <p:cNvSpPr txBox="1"/>
          <p:nvPr/>
        </p:nvSpPr>
        <p:spPr>
          <a:xfrm>
            <a:off x="510465" y="1913522"/>
            <a:ext cx="8602463" cy="1938992"/>
          </a:xfrm>
          <a:prstGeom prst="rect">
            <a:avLst/>
          </a:prstGeom>
          <a:noFill/>
        </p:spPr>
        <p:txBody>
          <a:bodyPr wrap="square" lIns="91440" tIns="45720" rIns="91440" bIns="45720" anchor="t">
            <a:spAutoFit/>
          </a:bodyPr>
          <a:lstStyle/>
          <a:p>
            <a:pPr algn="ctr"/>
            <a:r>
              <a:rPr lang="en-US" sz="2400"/>
              <a:t>Supporting young people to build an enduring network of personal, family and community connections that includes the offer of assistance to map out connections to family, community and culture, and to be supported to reconnect with people from their past if they wish to do so</a:t>
            </a:r>
            <a:endParaRPr lang="en-US">
              <a:ea typeface="Calibri"/>
              <a:cs typeface="Calibri"/>
            </a:endParaRPr>
          </a:p>
        </p:txBody>
      </p:sp>
      <p:sp>
        <p:nvSpPr>
          <p:cNvPr id="6" name="TextBox 5">
            <a:extLst>
              <a:ext uri="{FF2B5EF4-FFF2-40B4-BE49-F238E27FC236}">
                <a16:creationId xmlns:a16="http://schemas.microsoft.com/office/drawing/2014/main" id="{B4E85C4F-A381-36F7-6A41-CC7D17026E7C}"/>
              </a:ext>
            </a:extLst>
          </p:cNvPr>
          <p:cNvSpPr txBox="1"/>
          <p:nvPr/>
        </p:nvSpPr>
        <p:spPr>
          <a:xfrm>
            <a:off x="719090" y="4297860"/>
            <a:ext cx="8185211" cy="892552"/>
          </a:xfrm>
          <a:prstGeom prst="rect">
            <a:avLst/>
          </a:prstGeom>
          <a:noFill/>
        </p:spPr>
        <p:txBody>
          <a:bodyPr wrap="square" lIns="91440" tIns="45720" rIns="91440" bIns="45720" anchor="t">
            <a:spAutoFit/>
          </a:bodyPr>
          <a:lstStyle/>
          <a:p>
            <a:pPr marL="35560" algn="ctr"/>
            <a:r>
              <a:rPr lang="en-AU" sz="2600" i="1">
                <a:latin typeface="Aptos"/>
              </a:rPr>
              <a:t>Young people develop the skills and capacity to build an enduring network of supports in their community</a:t>
            </a:r>
          </a:p>
        </p:txBody>
      </p:sp>
    </p:spTree>
    <p:extLst>
      <p:ext uri="{BB962C8B-B14F-4D97-AF65-F5344CB8AC3E}">
        <p14:creationId xmlns:p14="http://schemas.microsoft.com/office/powerpoint/2010/main" val="311272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63" y="508838"/>
            <a:ext cx="4239591"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3">
            <a:extLst>
              <a:ext uri="{FF2B5EF4-FFF2-40B4-BE49-F238E27FC236}">
                <a16:creationId xmlns:a16="http://schemas.microsoft.com/office/drawing/2014/main" id="{2374A97A-87EA-57D3-A4E3-9A9B32CEE747}"/>
              </a:ext>
            </a:extLst>
          </p:cNvPr>
          <p:cNvSpPr txBox="1">
            <a:spLocks noGrp="1"/>
          </p:cNvSpPr>
          <p:nvPr>
            <p:ph type="title"/>
          </p:nvPr>
        </p:nvSpPr>
        <p:spPr>
          <a:xfrm>
            <a:off x="0" y="1243013"/>
            <a:ext cx="3581771" cy="4371974"/>
          </a:xfrm>
          <a:prstGeom prst="rect">
            <a:avLst/>
          </a:prstGeom>
        </p:spPr>
        <p:txBody>
          <a:bodyPr>
            <a:normAutofit/>
          </a:bodyPr>
          <a:lstStyle/>
          <a:p>
            <a:pPr algn="ctr"/>
            <a:r>
              <a:rPr lang="en-AU" sz="3600" b="1">
                <a:latin typeface="Century Gothic"/>
              </a:rPr>
              <a:t>Support </a:t>
            </a:r>
            <a:br>
              <a:rPr lang="en-AU" sz="3600" b="1">
                <a:latin typeface="Century Gothic"/>
              </a:rPr>
            </a:br>
            <a:r>
              <a:rPr lang="en-AU" sz="3600" b="1">
                <a:latin typeface="Century Gothic"/>
              </a:rPr>
              <a:t>Circles </a:t>
            </a:r>
            <a:br>
              <a:rPr lang="en-AU" sz="3600" b="1">
                <a:latin typeface="Century Gothic"/>
              </a:rPr>
            </a:br>
            <a:endParaRPr lang="en-AU" sz="3600"/>
          </a:p>
        </p:txBody>
      </p:sp>
      <p:sp>
        <p:nvSpPr>
          <p:cNvPr id="3" name="Content Placeholder 2">
            <a:extLst>
              <a:ext uri="{FF2B5EF4-FFF2-40B4-BE49-F238E27FC236}">
                <a16:creationId xmlns:a16="http://schemas.microsoft.com/office/drawing/2014/main" id="{9A10E2F3-F1C1-802C-C780-4D30E777CB0E}"/>
              </a:ext>
            </a:extLst>
          </p:cNvPr>
          <p:cNvSpPr>
            <a:spLocks noGrp="1"/>
          </p:cNvSpPr>
          <p:nvPr>
            <p:ph idx="1"/>
          </p:nvPr>
        </p:nvSpPr>
        <p:spPr>
          <a:xfrm>
            <a:off x="4406900" y="1176367"/>
            <a:ext cx="5186393" cy="5230368"/>
          </a:xfrm>
        </p:spPr>
        <p:txBody>
          <a:bodyPr vert="horz" lIns="91440" tIns="45720" rIns="91440" bIns="45720" rtlCol="0" anchor="ctr">
            <a:normAutofit/>
          </a:bodyPr>
          <a:lstStyle/>
          <a:p>
            <a:pPr marL="0" indent="0">
              <a:buNone/>
            </a:pPr>
            <a:endParaRPr lang="en-US" sz="1600"/>
          </a:p>
          <a:p>
            <a:pPr marL="0" indent="0">
              <a:buNone/>
            </a:pPr>
            <a:r>
              <a:rPr lang="en-US" sz="1600"/>
              <a:t>What opportunities do we offer young people to map their connections to community, culture, family and country when they are ready (e.g. cultural healing, connections to country, family mapping, relationships ) </a:t>
            </a:r>
          </a:p>
          <a:p>
            <a:pPr marL="0" indent="0">
              <a:buNone/>
            </a:pPr>
            <a:endParaRPr lang="en-US" sz="1600">
              <a:ea typeface="Calibri"/>
              <a:cs typeface="Calibri"/>
            </a:endParaRPr>
          </a:p>
          <a:p>
            <a:pPr marL="0" indent="0">
              <a:buNone/>
            </a:pPr>
            <a:r>
              <a:rPr lang="en-US" sz="1600"/>
              <a:t>What information and supports do we give the young person to strengthen the capacity of their support circle (e.g. exploring natural networks, engaging supports in goal setting &amp; planning) </a:t>
            </a:r>
          </a:p>
          <a:p>
            <a:pPr marL="0" indent="0">
              <a:buNone/>
            </a:pPr>
            <a:endParaRPr lang="en-US" sz="1600">
              <a:ea typeface="Calibri"/>
              <a:cs typeface="Calibri"/>
            </a:endParaRPr>
          </a:p>
          <a:p>
            <a:pPr marL="0" indent="0">
              <a:buNone/>
            </a:pPr>
            <a:r>
              <a:rPr lang="en-US" sz="1600"/>
              <a:t>What partnerships do we build to strengthen referral pathways and give access to programs that young people might benefit from. </a:t>
            </a:r>
          </a:p>
          <a:p>
            <a:pPr marL="0" indent="0">
              <a:buNone/>
            </a:pPr>
            <a:endParaRPr lang="en-US" sz="1600">
              <a:ea typeface="Calibri"/>
              <a:cs typeface="Calibri"/>
            </a:endParaRPr>
          </a:p>
          <a:p>
            <a:pPr marL="0" indent="0">
              <a:buNone/>
            </a:pPr>
            <a:r>
              <a:rPr lang="en-US" sz="1600"/>
              <a:t>How does our Trauma Informed Approach look – how do we work to understand the impact of trauma (including intergenerational) on young people's development and how they might relate to the world. </a:t>
            </a:r>
            <a:endParaRPr lang="en-US" sz="1600">
              <a:ea typeface="Calibri"/>
              <a:cs typeface="Calibri"/>
            </a:endParaRPr>
          </a:p>
          <a:p>
            <a:pPr marL="0" indent="0">
              <a:buNone/>
            </a:pPr>
            <a:endParaRPr lang="en-US" sz="1600"/>
          </a:p>
          <a:p>
            <a:pPr marL="0" indent="0">
              <a:buNone/>
            </a:pPr>
            <a:endParaRPr lang="en-AU" sz="1600"/>
          </a:p>
        </p:txBody>
      </p:sp>
      <p:sp>
        <p:nvSpPr>
          <p:cNvPr id="5" name="TextBox 4">
            <a:extLst>
              <a:ext uri="{FF2B5EF4-FFF2-40B4-BE49-F238E27FC236}">
                <a16:creationId xmlns:a16="http://schemas.microsoft.com/office/drawing/2014/main" id="{3870A23C-7D1E-2D0E-DA2F-88D64FFC2B39}"/>
              </a:ext>
            </a:extLst>
          </p:cNvPr>
          <p:cNvSpPr txBox="1"/>
          <p:nvPr/>
        </p:nvSpPr>
        <p:spPr>
          <a:xfrm>
            <a:off x="4237847" y="367950"/>
            <a:ext cx="6181977" cy="369332"/>
          </a:xfrm>
          <a:prstGeom prst="rect">
            <a:avLst/>
          </a:prstGeom>
          <a:noFill/>
        </p:spPr>
        <p:txBody>
          <a:bodyPr wrap="square">
            <a:spAutoFit/>
          </a:bodyPr>
          <a:lstStyle/>
          <a:p>
            <a:r>
              <a:rPr lang="en-AU" sz="1800" b="1">
                <a:latin typeface="Century Gothic"/>
              </a:rPr>
              <a:t>Prompting Questions from Service Standards</a:t>
            </a:r>
            <a:endParaRPr lang="en-AU"/>
          </a:p>
        </p:txBody>
      </p:sp>
    </p:spTree>
    <p:extLst>
      <p:ext uri="{BB962C8B-B14F-4D97-AF65-F5344CB8AC3E}">
        <p14:creationId xmlns:p14="http://schemas.microsoft.com/office/powerpoint/2010/main" val="2537347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F07F77-BCE4-E20F-9739-8128362BFCE2}"/>
              </a:ext>
            </a:extLst>
          </p:cNvPr>
          <p:cNvSpPr>
            <a:spLocks noGrp="1"/>
          </p:cNvSpPr>
          <p:nvPr>
            <p:ph type="title"/>
          </p:nvPr>
        </p:nvSpPr>
        <p:spPr>
          <a:xfrm>
            <a:off x="681038" y="365127"/>
            <a:ext cx="8543925" cy="1325563"/>
          </a:xfrm>
        </p:spPr>
        <p:txBody>
          <a:bodyPr/>
          <a:lstStyle/>
          <a:p>
            <a:pPr algn="ctr"/>
            <a:r>
              <a:rPr lang="en-US" b="1">
                <a:latin typeface="Century Gothic" panose="020B0502020202020204" pitchFamily="34" charset="0"/>
              </a:rPr>
              <a:t>Reflect</a:t>
            </a:r>
            <a:endParaRPr lang="en-AU" b="1">
              <a:latin typeface="Century Gothic" panose="020B0502020202020204" pitchFamily="34" charset="0"/>
            </a:endParaRPr>
          </a:p>
        </p:txBody>
      </p:sp>
      <p:sp>
        <p:nvSpPr>
          <p:cNvPr id="17" name="TextBox 16">
            <a:extLst>
              <a:ext uri="{FF2B5EF4-FFF2-40B4-BE49-F238E27FC236}">
                <a16:creationId xmlns:a16="http://schemas.microsoft.com/office/drawing/2014/main" id="{3B851947-5CCC-8CAC-0861-08E6D2296408}"/>
              </a:ext>
            </a:extLst>
          </p:cNvPr>
          <p:cNvSpPr txBox="1"/>
          <p:nvPr/>
        </p:nvSpPr>
        <p:spPr>
          <a:xfrm>
            <a:off x="3516898" y="5259981"/>
            <a:ext cx="5228703" cy="519351"/>
          </a:xfrm>
          <a:prstGeom prst="ellipse">
            <a:avLst/>
          </a:prstGeom>
          <a:solidFill>
            <a:srgbClr val="FFFFCC"/>
          </a:solidFill>
          <a:ln w="3175">
            <a:noFill/>
          </a:ln>
          <a:effectLst>
            <a:softEdge rad="63500"/>
          </a:effectLst>
        </p:spPr>
        <p:txBody>
          <a:bodyPr wrap="square">
            <a:spAutoFit/>
          </a:bodyPr>
          <a:lstStyle/>
          <a:p>
            <a:pPr algn="ctr"/>
            <a:r>
              <a:rPr lang="en-US" sz="1800">
                <a:solidFill>
                  <a:srgbClr val="000000"/>
                </a:solidFill>
                <a:ea typeface="Calibri"/>
                <a:cs typeface="Calibri"/>
              </a:rPr>
              <a:t>WRITE ONE IDEA PER POST IT NOTE</a:t>
            </a:r>
          </a:p>
        </p:txBody>
      </p:sp>
      <p:sp>
        <p:nvSpPr>
          <p:cNvPr id="26" name="TextBox 25">
            <a:extLst>
              <a:ext uri="{FF2B5EF4-FFF2-40B4-BE49-F238E27FC236}">
                <a16:creationId xmlns:a16="http://schemas.microsoft.com/office/drawing/2014/main" id="{DA9984C7-B44F-E844-FEAB-47F1C75D5A34}"/>
              </a:ext>
            </a:extLst>
          </p:cNvPr>
          <p:cNvSpPr txBox="1"/>
          <p:nvPr/>
        </p:nvSpPr>
        <p:spPr>
          <a:xfrm>
            <a:off x="280657" y="2721083"/>
            <a:ext cx="3977928"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STRENGTHS </a:t>
            </a:r>
          </a:p>
          <a:p>
            <a:pPr algn="ctr">
              <a:lnSpc>
                <a:spcPct val="150000"/>
              </a:lnSpc>
            </a:pPr>
            <a:r>
              <a:rPr lang="en-US" sz="1600">
                <a:solidFill>
                  <a:srgbClr val="000000"/>
                </a:solidFill>
                <a:ea typeface="Calibri"/>
                <a:cs typeface="Calibri"/>
              </a:rPr>
              <a:t>What are we doing well in this practice area? </a:t>
            </a:r>
            <a:endParaRPr lang="en-US" sz="1600"/>
          </a:p>
          <a:p>
            <a:pPr algn="ctr">
              <a:lnSpc>
                <a:spcPct val="150000"/>
              </a:lnSpc>
            </a:pPr>
            <a:r>
              <a:rPr lang="en-US" sz="1600">
                <a:solidFill>
                  <a:srgbClr val="000000"/>
                </a:solidFill>
                <a:ea typeface="Calibri"/>
                <a:cs typeface="Calibri"/>
              </a:rPr>
              <a:t>What works well in our Community? </a:t>
            </a:r>
          </a:p>
          <a:p>
            <a:pPr algn="ctr">
              <a:lnSpc>
                <a:spcPct val="150000"/>
              </a:lnSpc>
            </a:pPr>
            <a:r>
              <a:rPr lang="en-US" sz="1600">
                <a:solidFill>
                  <a:srgbClr val="000000"/>
                </a:solidFill>
                <a:ea typeface="Calibri"/>
                <a:cs typeface="Calibri"/>
              </a:rPr>
              <a:t>How can we develop this further?</a:t>
            </a:r>
          </a:p>
          <a:p>
            <a:pPr algn="ctr">
              <a:lnSpc>
                <a:spcPct val="150000"/>
              </a:lnSpc>
            </a:pPr>
            <a:r>
              <a:rPr lang="en-US" sz="1600">
                <a:solidFill>
                  <a:srgbClr val="000000"/>
                </a:solidFill>
                <a:cs typeface="Calibri"/>
              </a:rPr>
              <a:t>How can we share this strength with others?</a:t>
            </a:r>
          </a:p>
        </p:txBody>
      </p:sp>
      <p:sp>
        <p:nvSpPr>
          <p:cNvPr id="28" name="TextBox 27">
            <a:extLst>
              <a:ext uri="{FF2B5EF4-FFF2-40B4-BE49-F238E27FC236}">
                <a16:creationId xmlns:a16="http://schemas.microsoft.com/office/drawing/2014/main" id="{20A3420B-AACF-D15B-EC0F-F04B924097F7}"/>
              </a:ext>
            </a:extLst>
          </p:cNvPr>
          <p:cNvSpPr txBox="1"/>
          <p:nvPr/>
        </p:nvSpPr>
        <p:spPr>
          <a:xfrm>
            <a:off x="4663214" y="2749783"/>
            <a:ext cx="4471733"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OPPORTUNITIES FOR GROWTH</a:t>
            </a:r>
            <a:r>
              <a:rPr lang="en-US" sz="1600">
                <a:solidFill>
                  <a:srgbClr val="000000"/>
                </a:solidFill>
                <a:ea typeface="Calibri"/>
                <a:cs typeface="Calibri"/>
              </a:rPr>
              <a:t> </a:t>
            </a:r>
          </a:p>
          <a:p>
            <a:pPr algn="ctr">
              <a:lnSpc>
                <a:spcPct val="150000"/>
              </a:lnSpc>
            </a:pPr>
            <a:r>
              <a:rPr lang="en-US" sz="1600">
                <a:solidFill>
                  <a:srgbClr val="000000"/>
                </a:solidFill>
                <a:ea typeface="Calibri"/>
                <a:cs typeface="Calibri"/>
              </a:rPr>
              <a:t>What practice can we improve? </a:t>
            </a:r>
          </a:p>
          <a:p>
            <a:pPr algn="ctr">
              <a:lnSpc>
                <a:spcPct val="150000"/>
              </a:lnSpc>
            </a:pPr>
            <a:r>
              <a:rPr lang="en-US" sz="1600">
                <a:solidFill>
                  <a:srgbClr val="000000"/>
                </a:solidFill>
                <a:ea typeface="Calibri"/>
                <a:cs typeface="Calibri"/>
              </a:rPr>
              <a:t>How can we develop a stronger practice? </a:t>
            </a:r>
          </a:p>
          <a:p>
            <a:pPr algn="ctr">
              <a:lnSpc>
                <a:spcPct val="150000"/>
              </a:lnSpc>
            </a:pPr>
            <a:r>
              <a:rPr lang="en-US" sz="1600">
                <a:solidFill>
                  <a:srgbClr val="000000"/>
                </a:solidFill>
                <a:ea typeface="Calibri"/>
                <a:cs typeface="Calibri"/>
              </a:rPr>
              <a:t>What more could we do? </a:t>
            </a:r>
          </a:p>
          <a:p>
            <a:pPr algn="ctr">
              <a:lnSpc>
                <a:spcPct val="150000"/>
              </a:lnSpc>
            </a:pPr>
            <a:r>
              <a:rPr lang="en-US" sz="1600">
                <a:solidFill>
                  <a:srgbClr val="000000"/>
                </a:solidFill>
                <a:ea typeface="Calibri"/>
                <a:cs typeface="Calibri"/>
              </a:rPr>
              <a:t>What are others doing that can inspire us?</a:t>
            </a:r>
          </a:p>
        </p:txBody>
      </p:sp>
      <p:pic>
        <p:nvPicPr>
          <p:cNvPr id="30" name="Picture 29">
            <a:extLst>
              <a:ext uri="{FF2B5EF4-FFF2-40B4-BE49-F238E27FC236}">
                <a16:creationId xmlns:a16="http://schemas.microsoft.com/office/drawing/2014/main" id="{332CBB3F-F5A9-69D8-95F1-98D3884421C2}"/>
              </a:ext>
            </a:extLst>
          </p:cNvPr>
          <p:cNvPicPr>
            <a:picLocks noChangeAspect="1"/>
          </p:cNvPicPr>
          <p:nvPr/>
        </p:nvPicPr>
        <p:blipFill>
          <a:blip r:embed="rId2"/>
          <a:stretch>
            <a:fillRect/>
          </a:stretch>
        </p:blipFill>
        <p:spPr>
          <a:xfrm>
            <a:off x="1676026" y="1612843"/>
            <a:ext cx="1358742" cy="1142867"/>
          </a:xfrm>
          <a:prstGeom prst="rect">
            <a:avLst/>
          </a:prstGeom>
        </p:spPr>
      </p:pic>
      <p:pic>
        <p:nvPicPr>
          <p:cNvPr id="31" name="Picture 30">
            <a:extLst>
              <a:ext uri="{FF2B5EF4-FFF2-40B4-BE49-F238E27FC236}">
                <a16:creationId xmlns:a16="http://schemas.microsoft.com/office/drawing/2014/main" id="{45A6F818-BE7E-1EF3-2CEE-31DABC3F6A42}"/>
              </a:ext>
            </a:extLst>
          </p:cNvPr>
          <p:cNvPicPr>
            <a:picLocks noChangeAspect="1"/>
          </p:cNvPicPr>
          <p:nvPr/>
        </p:nvPicPr>
        <p:blipFill>
          <a:blip r:embed="rId3"/>
          <a:stretch>
            <a:fillRect/>
          </a:stretch>
        </p:blipFill>
        <p:spPr>
          <a:xfrm rot="320393">
            <a:off x="5934364" y="1521664"/>
            <a:ext cx="1371697" cy="1264113"/>
          </a:xfrm>
          <a:prstGeom prst="rect">
            <a:avLst/>
          </a:prstGeom>
        </p:spPr>
      </p:pic>
    </p:spTree>
    <p:extLst>
      <p:ext uri="{BB962C8B-B14F-4D97-AF65-F5344CB8AC3E}">
        <p14:creationId xmlns:p14="http://schemas.microsoft.com/office/powerpoint/2010/main" val="3626590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6BBB9F-2519-4B27-6D18-C2A15AAD38F3}"/>
              </a:ext>
            </a:extLst>
          </p:cNvPr>
          <p:cNvPicPr>
            <a:picLocks noChangeAspect="1"/>
          </p:cNvPicPr>
          <p:nvPr/>
        </p:nvPicPr>
        <p:blipFill rotWithShape="1">
          <a:blip r:embed="rId2"/>
          <a:srcRect l="19873" t="18798" r="19294" b="20655"/>
          <a:stretch/>
        </p:blipFill>
        <p:spPr>
          <a:xfrm>
            <a:off x="2629988" y="1343346"/>
            <a:ext cx="4119937" cy="4171308"/>
          </a:xfrm>
          <a:prstGeom prst="rect">
            <a:avLst/>
          </a:prstGeom>
        </p:spPr>
      </p:pic>
      <p:sp>
        <p:nvSpPr>
          <p:cNvPr id="6" name="Title 1">
            <a:extLst>
              <a:ext uri="{FF2B5EF4-FFF2-40B4-BE49-F238E27FC236}">
                <a16:creationId xmlns:a16="http://schemas.microsoft.com/office/drawing/2014/main" id="{1921213F-CAF0-256E-2931-EB602D4754B5}"/>
              </a:ext>
            </a:extLst>
          </p:cNvPr>
          <p:cNvSpPr txBox="1">
            <a:spLocks/>
          </p:cNvSpPr>
          <p:nvPr/>
        </p:nvSpPr>
        <p:spPr>
          <a:xfrm>
            <a:off x="451304" y="181561"/>
            <a:ext cx="8543925" cy="780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400" b="1">
                <a:latin typeface="Century Gothic" panose="020B0502020202020204" pitchFamily="34" charset="0"/>
              </a:rPr>
              <a:t>From soil to blossom</a:t>
            </a:r>
            <a:endParaRPr lang="en-AU" sz="4400" b="1">
              <a:latin typeface="Century Gothic" panose="020B0502020202020204" pitchFamily="34" charset="0"/>
            </a:endParaRPr>
          </a:p>
        </p:txBody>
      </p:sp>
      <p:sp>
        <p:nvSpPr>
          <p:cNvPr id="7" name="TextBox 6">
            <a:extLst>
              <a:ext uri="{FF2B5EF4-FFF2-40B4-BE49-F238E27FC236}">
                <a16:creationId xmlns:a16="http://schemas.microsoft.com/office/drawing/2014/main" id="{2EBC8E19-A51C-A286-6636-B5082CB54872}"/>
              </a:ext>
            </a:extLst>
          </p:cNvPr>
          <p:cNvSpPr txBox="1"/>
          <p:nvPr/>
        </p:nvSpPr>
        <p:spPr>
          <a:xfrm>
            <a:off x="5296883" y="1286447"/>
            <a:ext cx="4119937" cy="726284"/>
          </a:xfrm>
          <a:prstGeom prst="rect">
            <a:avLst/>
          </a:prstGeom>
        </p:spPr>
        <p:txBody>
          <a:bodyPr vert="horz" lIns="91440" tIns="45720" rIns="91440" bIns="45720" rtlCol="0">
            <a:normAutofit/>
          </a:bodyPr>
          <a:lstStyle/>
          <a:p>
            <a:pPr defTabSz="914400">
              <a:lnSpc>
                <a:spcPct val="90000"/>
              </a:lnSpc>
              <a:spcAft>
                <a:spcPts val="600"/>
              </a:spcAft>
            </a:pPr>
            <a:r>
              <a:rPr lang="en-US" sz="1200" b="1"/>
              <a:t>Tending to the soil </a:t>
            </a:r>
            <a:r>
              <a:rPr lang="en-US" sz="1200"/>
              <a:t>- we are in the first phase; we are informing ourselves of how this standard works in our area so that we can start to plant and grow.</a:t>
            </a:r>
          </a:p>
        </p:txBody>
      </p:sp>
      <p:sp>
        <p:nvSpPr>
          <p:cNvPr id="9" name="TextBox 8">
            <a:extLst>
              <a:ext uri="{FF2B5EF4-FFF2-40B4-BE49-F238E27FC236}">
                <a16:creationId xmlns:a16="http://schemas.microsoft.com/office/drawing/2014/main" id="{4B4B7B04-3833-32C1-4ECA-7902BB56FBB3}"/>
              </a:ext>
            </a:extLst>
          </p:cNvPr>
          <p:cNvSpPr txBox="1"/>
          <p:nvPr/>
        </p:nvSpPr>
        <p:spPr>
          <a:xfrm>
            <a:off x="6692844" y="2490052"/>
            <a:ext cx="2423985"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lgn="just">
              <a:spcAft>
                <a:spcPts val="600"/>
              </a:spcAft>
            </a:pPr>
            <a:r>
              <a:rPr lang="en-US">
                <a:latin typeface="+mn-lt"/>
              </a:rPr>
              <a:t>Planting the seed – </a:t>
            </a:r>
            <a:r>
              <a:rPr lang="en-US" b="0">
                <a:latin typeface="+mn-lt"/>
              </a:rPr>
              <a:t>we have taken the next step; we are developing and working towards meeting this standard.</a:t>
            </a:r>
            <a:endParaRPr lang="en-AU" b="0">
              <a:latin typeface="+mn-lt"/>
            </a:endParaRPr>
          </a:p>
        </p:txBody>
      </p:sp>
      <p:sp>
        <p:nvSpPr>
          <p:cNvPr id="11" name="TextBox 10">
            <a:extLst>
              <a:ext uri="{FF2B5EF4-FFF2-40B4-BE49-F238E27FC236}">
                <a16:creationId xmlns:a16="http://schemas.microsoft.com/office/drawing/2014/main" id="{4DEAFDE6-E894-D69F-6250-3A8E9D20C554}"/>
              </a:ext>
            </a:extLst>
          </p:cNvPr>
          <p:cNvSpPr txBox="1"/>
          <p:nvPr/>
        </p:nvSpPr>
        <p:spPr>
          <a:xfrm>
            <a:off x="5334375" y="5090897"/>
            <a:ext cx="2778073"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spcAft>
                <a:spcPts val="600"/>
              </a:spcAft>
            </a:pPr>
            <a:r>
              <a:rPr lang="en-US">
                <a:latin typeface="+mn-lt"/>
              </a:rPr>
              <a:t>Seedling </a:t>
            </a:r>
            <a:r>
              <a:rPr lang="en-US" b="0">
                <a:latin typeface="+mn-lt"/>
              </a:rPr>
              <a:t>–  We are doing this most of the time, but maybe not as consistently as we would like to, we still need to nurture our practice to get stronger</a:t>
            </a:r>
            <a:r>
              <a:rPr lang="en-US">
                <a:latin typeface="+mn-lt"/>
              </a:rPr>
              <a:t>.</a:t>
            </a:r>
            <a:endParaRPr lang="en-AU">
              <a:latin typeface="+mn-lt"/>
            </a:endParaRPr>
          </a:p>
        </p:txBody>
      </p:sp>
      <p:sp>
        <p:nvSpPr>
          <p:cNvPr id="17" name="TextBox 16">
            <a:extLst>
              <a:ext uri="{FF2B5EF4-FFF2-40B4-BE49-F238E27FC236}">
                <a16:creationId xmlns:a16="http://schemas.microsoft.com/office/drawing/2014/main" id="{27DC41BC-12FF-4AD8-1FED-5C63A69231EB}"/>
              </a:ext>
            </a:extLst>
          </p:cNvPr>
          <p:cNvSpPr txBox="1"/>
          <p:nvPr/>
        </p:nvSpPr>
        <p:spPr>
          <a:xfrm>
            <a:off x="133436" y="3054103"/>
            <a:ext cx="2718275" cy="1015663"/>
          </a:xfrm>
          <a:prstGeom prst="rect">
            <a:avLst/>
          </a:prstGeom>
          <a:noFill/>
        </p:spPr>
        <p:txBody>
          <a:bodyPr wrap="square">
            <a:spAutoFit/>
          </a:bodyPr>
          <a:lstStyle/>
          <a:p>
            <a:pPr algn="just">
              <a:spcAft>
                <a:spcPts val="600"/>
              </a:spcAft>
            </a:pPr>
            <a:r>
              <a:rPr lang="en-US" sz="1200" b="1"/>
              <a:t>Blossom</a:t>
            </a:r>
            <a:r>
              <a:rPr lang="en-US" sz="1200"/>
              <a:t> – now we are as strong as we can possibly be; we are blossoming to our full potential and ready to let seeds fall for future generations and share our wisdom.</a:t>
            </a:r>
            <a:endParaRPr lang="en-AU" sz="1200"/>
          </a:p>
        </p:txBody>
      </p:sp>
      <p:sp>
        <p:nvSpPr>
          <p:cNvPr id="23" name="TextBox 22">
            <a:extLst>
              <a:ext uri="{FF2B5EF4-FFF2-40B4-BE49-F238E27FC236}">
                <a16:creationId xmlns:a16="http://schemas.microsoft.com/office/drawing/2014/main" id="{1950FA04-CDA0-FC1D-4D44-2F4C85D5D396}"/>
              </a:ext>
            </a:extLst>
          </p:cNvPr>
          <p:cNvSpPr txBox="1"/>
          <p:nvPr/>
        </p:nvSpPr>
        <p:spPr>
          <a:xfrm>
            <a:off x="771278" y="5114450"/>
            <a:ext cx="2893704" cy="830997"/>
          </a:xfrm>
          <a:prstGeom prst="rect">
            <a:avLst/>
          </a:prstGeom>
          <a:noFill/>
        </p:spPr>
        <p:txBody>
          <a:bodyPr wrap="square">
            <a:spAutoFit/>
          </a:bodyPr>
          <a:lstStyle/>
          <a:p>
            <a:pPr algn="just">
              <a:spcAft>
                <a:spcPts val="600"/>
              </a:spcAft>
            </a:pPr>
            <a:r>
              <a:rPr lang="en-US" sz="1200" b="1"/>
              <a:t>Sprouted</a:t>
            </a:r>
            <a:r>
              <a:rPr lang="en-US" sz="1200"/>
              <a:t> –  We are doing this! We have solid ground for this practice and are confident that we are doing everything in accordance with the Service Standards.</a:t>
            </a:r>
            <a:endParaRPr lang="en-AU" sz="1200"/>
          </a:p>
        </p:txBody>
      </p:sp>
    </p:spTree>
    <p:extLst>
      <p:ext uri="{BB962C8B-B14F-4D97-AF65-F5344CB8AC3E}">
        <p14:creationId xmlns:p14="http://schemas.microsoft.com/office/powerpoint/2010/main" val="1048250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F733DE-8E23-9D6F-BA73-09035EA24C4E}"/>
              </a:ext>
            </a:extLst>
          </p:cNvPr>
          <p:cNvSpPr txBox="1">
            <a:spLocks/>
          </p:cNvSpPr>
          <p:nvPr/>
        </p:nvSpPr>
        <p:spPr>
          <a:xfrm>
            <a:off x="680913" y="-41583"/>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Action plan to grow</a:t>
            </a:r>
            <a:endParaRPr lang="en-US"/>
          </a:p>
        </p:txBody>
      </p:sp>
      <p:sp>
        <p:nvSpPr>
          <p:cNvPr id="5" name="TextBox 4">
            <a:extLst>
              <a:ext uri="{FF2B5EF4-FFF2-40B4-BE49-F238E27FC236}">
                <a16:creationId xmlns:a16="http://schemas.microsoft.com/office/drawing/2014/main" id="{30ED7274-828D-BDA6-FE80-4176688374E9}"/>
              </a:ext>
            </a:extLst>
          </p:cNvPr>
          <p:cNvSpPr txBox="1"/>
          <p:nvPr/>
        </p:nvSpPr>
        <p:spPr>
          <a:xfrm>
            <a:off x="836347" y="2072269"/>
            <a:ext cx="8233299" cy="2957861"/>
          </a:xfrm>
          <a:prstGeom prst="rect">
            <a:avLst/>
          </a:prstGeom>
          <a:noFill/>
        </p:spPr>
        <p:txBody>
          <a:bodyPr wrap="square" lIns="91440" tIns="45720" rIns="91440" bIns="45720" anchor="t">
            <a:spAutoFit/>
          </a:bodyPr>
          <a:lstStyle/>
          <a:p>
            <a:pPr algn="ctr">
              <a:lnSpc>
                <a:spcPct val="150000"/>
              </a:lnSpc>
            </a:pPr>
            <a:endParaRPr lang="en-US"/>
          </a:p>
          <a:p>
            <a:pPr algn="ctr">
              <a:lnSpc>
                <a:spcPct val="150000"/>
              </a:lnSpc>
            </a:pPr>
            <a:r>
              <a:rPr lang="en-US">
                <a:ea typeface="+mn-lt"/>
                <a:cs typeface="+mn-lt"/>
              </a:rPr>
              <a:t>What’s one thing we could start doing to better meet this standard?</a:t>
            </a:r>
          </a:p>
          <a:p>
            <a:pPr algn="ctr">
              <a:lnSpc>
                <a:spcPct val="150000"/>
              </a:lnSpc>
            </a:pPr>
            <a:r>
              <a:rPr lang="en-US">
                <a:ea typeface="+mn-lt"/>
                <a:cs typeface="+mn-lt"/>
              </a:rPr>
              <a:t>What can we stop doing to more efficiently meet this standard?</a:t>
            </a:r>
            <a:endParaRPr lang="en-US"/>
          </a:p>
          <a:p>
            <a:pPr algn="ctr">
              <a:lnSpc>
                <a:spcPct val="150000"/>
              </a:lnSpc>
            </a:pPr>
            <a:r>
              <a:rPr lang="en-US">
                <a:ea typeface="Calibri" panose="020F0502020204030204"/>
                <a:cs typeface="Calibri" panose="020F0502020204030204"/>
              </a:rPr>
              <a:t>What resources can we connect with in Community?</a:t>
            </a:r>
          </a:p>
          <a:p>
            <a:pPr algn="ctr">
              <a:lnSpc>
                <a:spcPct val="150000"/>
              </a:lnSpc>
            </a:pPr>
            <a:r>
              <a:rPr lang="en-US">
                <a:ea typeface="Calibri" panose="020F0502020204030204"/>
                <a:cs typeface="Calibri" panose="020F0502020204030204"/>
              </a:rPr>
              <a:t>What other resources can we utilize?</a:t>
            </a:r>
          </a:p>
          <a:p>
            <a:pPr algn="ctr">
              <a:lnSpc>
                <a:spcPct val="150000"/>
              </a:lnSpc>
            </a:pPr>
            <a:r>
              <a:rPr lang="en-US">
                <a:ea typeface="Calibri" panose="020F0502020204030204"/>
                <a:cs typeface="Calibri" panose="020F0502020204030204"/>
              </a:rPr>
              <a:t>What support might we need to implement changes and improvements?</a:t>
            </a:r>
          </a:p>
          <a:p>
            <a:pPr algn="ctr">
              <a:lnSpc>
                <a:spcPct val="150000"/>
              </a:lnSpc>
            </a:pPr>
            <a:r>
              <a:rPr lang="en-US">
                <a:ea typeface="+mn-lt"/>
                <a:cs typeface="+mn-lt"/>
              </a:rPr>
              <a:t>What’s one thing that would make it easier to meet this standard?</a:t>
            </a:r>
          </a:p>
        </p:txBody>
      </p:sp>
      <p:sp>
        <p:nvSpPr>
          <p:cNvPr id="7" name="TextBox 6">
            <a:extLst>
              <a:ext uri="{FF2B5EF4-FFF2-40B4-BE49-F238E27FC236}">
                <a16:creationId xmlns:a16="http://schemas.microsoft.com/office/drawing/2014/main" id="{7614F716-3BAB-BD2E-AB7F-2B857671368E}"/>
              </a:ext>
            </a:extLst>
          </p:cNvPr>
          <p:cNvSpPr txBox="1"/>
          <p:nvPr/>
        </p:nvSpPr>
        <p:spPr>
          <a:xfrm>
            <a:off x="2816523" y="1582147"/>
            <a:ext cx="4952244" cy="455189"/>
          </a:xfrm>
          <a:prstGeom prst="rect">
            <a:avLst/>
          </a:prstGeom>
          <a:noFill/>
        </p:spPr>
        <p:txBody>
          <a:bodyPr wrap="square">
            <a:spAutoFit/>
          </a:bodyPr>
          <a:lstStyle/>
          <a:p>
            <a:pPr algn="ctr">
              <a:lnSpc>
                <a:spcPct val="150000"/>
              </a:lnSpc>
            </a:pPr>
            <a:r>
              <a:rPr lang="en-US" b="1">
                <a:solidFill>
                  <a:schemeClr val="tx1"/>
                </a:solidFill>
                <a:latin typeface="Century Gothic" panose="020B0502020202020204" pitchFamily="34" charset="0"/>
              </a:rPr>
              <a:t>GREEN POST-ITS </a:t>
            </a:r>
          </a:p>
        </p:txBody>
      </p:sp>
      <p:pic>
        <p:nvPicPr>
          <p:cNvPr id="9" name="Picture 8">
            <a:extLst>
              <a:ext uri="{FF2B5EF4-FFF2-40B4-BE49-F238E27FC236}">
                <a16:creationId xmlns:a16="http://schemas.microsoft.com/office/drawing/2014/main" id="{B41FBE67-2F52-70D0-D665-31BF56B7C7D7}"/>
              </a:ext>
            </a:extLst>
          </p:cNvPr>
          <p:cNvPicPr>
            <a:picLocks noChangeAspect="1"/>
          </p:cNvPicPr>
          <p:nvPr/>
        </p:nvPicPr>
        <p:blipFill>
          <a:blip r:embed="rId2"/>
          <a:stretch>
            <a:fillRect/>
          </a:stretch>
        </p:blipFill>
        <p:spPr>
          <a:xfrm rot="244791">
            <a:off x="2747906" y="1335301"/>
            <a:ext cx="1487321" cy="1252655"/>
          </a:xfrm>
          <a:prstGeom prst="rect">
            <a:avLst/>
          </a:prstGeom>
        </p:spPr>
      </p:pic>
    </p:spTree>
    <p:extLst>
      <p:ext uri="{BB962C8B-B14F-4D97-AF65-F5344CB8AC3E}">
        <p14:creationId xmlns:p14="http://schemas.microsoft.com/office/powerpoint/2010/main" val="451206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E32E4F-50AF-73AB-70BB-747E4CD0289F}"/>
              </a:ext>
            </a:extLst>
          </p:cNvPr>
          <p:cNvSpPr txBox="1"/>
          <p:nvPr/>
        </p:nvSpPr>
        <p:spPr>
          <a:xfrm>
            <a:off x="630070" y="859942"/>
            <a:ext cx="8645612" cy="77584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400" b="1" kern="1200">
                <a:latin typeface="Century Gothic" panose="020B0502020202020204" pitchFamily="34" charset="0"/>
                <a:ea typeface="+mj-ea"/>
                <a:cs typeface="+mj-cs"/>
              </a:rPr>
              <a:t>Housing Allowance</a:t>
            </a:r>
          </a:p>
        </p:txBody>
      </p:sp>
      <p:sp>
        <p:nvSpPr>
          <p:cNvPr id="9" name="TextBox 8">
            <a:extLst>
              <a:ext uri="{FF2B5EF4-FFF2-40B4-BE49-F238E27FC236}">
                <a16:creationId xmlns:a16="http://schemas.microsoft.com/office/drawing/2014/main" id="{E5B22AF7-E14B-2DA5-D45C-E107938ACD97}"/>
              </a:ext>
            </a:extLst>
          </p:cNvPr>
          <p:cNvSpPr txBox="1"/>
          <p:nvPr/>
        </p:nvSpPr>
        <p:spPr>
          <a:xfrm>
            <a:off x="1230223" y="3519393"/>
            <a:ext cx="8358277" cy="1606972"/>
          </a:xfrm>
          <a:prstGeom prst="rect">
            <a:avLst/>
          </a:prstGeom>
        </p:spPr>
        <p:txBody>
          <a:bodyPr vert="horz" lIns="91440" tIns="45720" rIns="91440" bIns="45720" rtlCol="0" anchor="ctr">
            <a:normAutofit/>
          </a:bodyPr>
          <a:lstStyle/>
          <a:p>
            <a:pPr lvl="0" algn="ctr" defTabSz="914400">
              <a:lnSpc>
                <a:spcPct val="90000"/>
              </a:lnSpc>
              <a:spcBef>
                <a:spcPts val="1000"/>
              </a:spcBef>
            </a:pPr>
            <a:r>
              <a:rPr lang="en-US" sz="2800" i="1"/>
              <a:t>Young person can </a:t>
            </a:r>
            <a:r>
              <a:rPr lang="en-US" sz="2800" i="1" kern="1200">
                <a:latin typeface="+mn-lt"/>
                <a:ea typeface="+mn-ea"/>
                <a:cs typeface="+mn-cs"/>
              </a:rPr>
              <a:t>access safe, stable, and affordable housing regardless of their current living arrangements</a:t>
            </a:r>
            <a:r>
              <a:rPr lang="en-US" sz="2800" kern="1200">
                <a:latin typeface="+mn-lt"/>
                <a:ea typeface="+mn-ea"/>
                <a:cs typeface="+mn-cs"/>
              </a:rPr>
              <a:t>.</a:t>
            </a:r>
            <a:endParaRPr lang="en-US" sz="2800" i="1" kern="1200">
              <a:latin typeface="+mn-lt"/>
              <a:ea typeface="+mn-ea"/>
              <a:cs typeface="+mn-cs"/>
            </a:endParaRPr>
          </a:p>
        </p:txBody>
      </p:sp>
      <p:grpSp>
        <p:nvGrpSpPr>
          <p:cNvPr id="20" name="Group 19">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62356" y="0"/>
            <a:ext cx="2043396" cy="2174333"/>
            <a:chOff x="-305" y="-4155"/>
            <a:chExt cx="2514948" cy="2174333"/>
          </a:xfrm>
        </p:grpSpPr>
        <p:sp>
          <p:nvSpPr>
            <p:cNvPr id="21" name="Freeform: Shape 20">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47" y="4322879"/>
            <a:ext cx="2744972" cy="2535121"/>
            <a:chOff x="-305" y="-1"/>
            <a:chExt cx="3832880" cy="2876136"/>
          </a:xfrm>
        </p:grpSpPr>
        <p:sp>
          <p:nvSpPr>
            <p:cNvPr id="27" name="Freeform: Shape 26">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336C1085-CA18-0334-8376-D1E7B820ED01}"/>
              </a:ext>
            </a:extLst>
          </p:cNvPr>
          <p:cNvSpPr txBox="1"/>
          <p:nvPr/>
        </p:nvSpPr>
        <p:spPr>
          <a:xfrm>
            <a:off x="510465" y="2148335"/>
            <a:ext cx="8602463" cy="830997"/>
          </a:xfrm>
          <a:prstGeom prst="rect">
            <a:avLst/>
          </a:prstGeom>
          <a:noFill/>
        </p:spPr>
        <p:txBody>
          <a:bodyPr wrap="square">
            <a:spAutoFit/>
          </a:bodyPr>
          <a:lstStyle/>
          <a:p>
            <a:pPr marL="35560" algn="ctr">
              <a:spcAft>
                <a:spcPts val="600"/>
              </a:spcAft>
            </a:pPr>
            <a:r>
              <a:rPr lang="en-US" sz="2400"/>
              <a:t>Funding support accessible to young people that can assist them to afford a broader range of living arrangements </a:t>
            </a:r>
          </a:p>
        </p:txBody>
      </p:sp>
    </p:spTree>
    <p:extLst>
      <p:ext uri="{BB962C8B-B14F-4D97-AF65-F5344CB8AC3E}">
        <p14:creationId xmlns:p14="http://schemas.microsoft.com/office/powerpoint/2010/main" val="1060516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63" y="508838"/>
            <a:ext cx="4239591"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itle 3">
            <a:extLst>
              <a:ext uri="{FF2B5EF4-FFF2-40B4-BE49-F238E27FC236}">
                <a16:creationId xmlns:a16="http://schemas.microsoft.com/office/drawing/2014/main" id="{AE692ACB-F403-ACE1-8BE4-37128B7B7966}"/>
              </a:ext>
            </a:extLst>
          </p:cNvPr>
          <p:cNvSpPr txBox="1">
            <a:spLocks noGrp="1"/>
          </p:cNvSpPr>
          <p:nvPr>
            <p:ph type="title"/>
          </p:nvPr>
        </p:nvSpPr>
        <p:spPr>
          <a:xfrm>
            <a:off x="151765" y="1243013"/>
            <a:ext cx="3132772" cy="4371974"/>
          </a:xfrm>
          <a:prstGeom prst="rect">
            <a:avLst/>
          </a:prstGeom>
        </p:spPr>
        <p:txBody>
          <a:bodyPr>
            <a:normAutofit/>
          </a:bodyPr>
          <a:lstStyle/>
          <a:p>
            <a:pPr algn="ctr"/>
            <a:r>
              <a:rPr lang="en-AU" sz="3600" b="1">
                <a:latin typeface="Century Gothic"/>
              </a:rPr>
              <a:t>Housing Allowance </a:t>
            </a:r>
            <a:br>
              <a:rPr lang="en-AU" sz="3600" b="1">
                <a:latin typeface="Century Gothic"/>
              </a:rPr>
            </a:br>
            <a:endParaRPr lang="en-AU" sz="3600"/>
          </a:p>
        </p:txBody>
      </p:sp>
      <p:sp>
        <p:nvSpPr>
          <p:cNvPr id="3" name="Content Placeholder 2">
            <a:extLst>
              <a:ext uri="{FF2B5EF4-FFF2-40B4-BE49-F238E27FC236}">
                <a16:creationId xmlns:a16="http://schemas.microsoft.com/office/drawing/2014/main" id="{12974B11-D1C3-D6A0-1630-6E5FB7CEEF1E}"/>
              </a:ext>
            </a:extLst>
          </p:cNvPr>
          <p:cNvSpPr>
            <a:spLocks noGrp="1"/>
          </p:cNvSpPr>
          <p:nvPr>
            <p:ph idx="1"/>
          </p:nvPr>
        </p:nvSpPr>
        <p:spPr>
          <a:xfrm>
            <a:off x="4493589" y="941366"/>
            <a:ext cx="5220335" cy="5230368"/>
          </a:xfrm>
        </p:spPr>
        <p:txBody>
          <a:bodyPr vert="horz" lIns="91440" tIns="45720" rIns="91440" bIns="45720" rtlCol="0" anchor="ctr">
            <a:normAutofit/>
          </a:bodyPr>
          <a:lstStyle/>
          <a:p>
            <a:pPr marL="0" indent="0">
              <a:buNone/>
            </a:pPr>
            <a:r>
              <a:rPr lang="en-US" sz="1600"/>
              <a:t>How do we empower young people to explore and make choices about their living arrangements?</a:t>
            </a:r>
          </a:p>
          <a:p>
            <a:pPr marL="0" indent="0">
              <a:buNone/>
            </a:pPr>
            <a:endParaRPr lang="en-US" sz="1600">
              <a:ea typeface="Calibri"/>
              <a:cs typeface="Calibri"/>
            </a:endParaRPr>
          </a:p>
          <a:p>
            <a:pPr marL="0" indent="0">
              <a:buNone/>
            </a:pPr>
            <a:r>
              <a:rPr lang="en-US" sz="1600">
                <a:ea typeface="Calibri"/>
                <a:cs typeface="Calibri"/>
              </a:rPr>
              <a:t>How do we support young people to e</a:t>
            </a:r>
            <a:r>
              <a:rPr lang="en-US" sz="1600"/>
              <a:t>xplore different Housing Options that are safe, stable and affordable?</a:t>
            </a:r>
          </a:p>
          <a:p>
            <a:pPr marL="0" indent="0">
              <a:buNone/>
            </a:pPr>
            <a:endParaRPr lang="en-US" sz="1600">
              <a:ea typeface="Calibri"/>
              <a:cs typeface="Calibri"/>
            </a:endParaRPr>
          </a:p>
          <a:p>
            <a:pPr marL="0" indent="0">
              <a:buNone/>
            </a:pPr>
            <a:r>
              <a:rPr lang="en-US" sz="1600"/>
              <a:t>How do we ensure that young people are responsible for their own costs and can afford the living arrangement?</a:t>
            </a:r>
          </a:p>
          <a:p>
            <a:pPr marL="0" indent="0">
              <a:buNone/>
            </a:pPr>
            <a:endParaRPr lang="en-US" sz="1600"/>
          </a:p>
          <a:p>
            <a:pPr marL="0" indent="0">
              <a:buNone/>
            </a:pPr>
            <a:r>
              <a:rPr lang="en-US" sz="1600">
                <a:ea typeface="Calibri"/>
                <a:cs typeface="Calibri"/>
              </a:rPr>
              <a:t>What</a:t>
            </a:r>
            <a:r>
              <a:rPr lang="en-US" sz="1600"/>
              <a:t> innovative uses of the housing allowance do we utilize – how do we build partnerships with local community and housing providers to explore creative solutions?</a:t>
            </a:r>
            <a:endParaRPr lang="en-US" sz="1600">
              <a:ea typeface="Calibri"/>
              <a:cs typeface="Calibri"/>
            </a:endParaRPr>
          </a:p>
        </p:txBody>
      </p:sp>
      <p:sp>
        <p:nvSpPr>
          <p:cNvPr id="4" name="TextBox 3">
            <a:extLst>
              <a:ext uri="{FF2B5EF4-FFF2-40B4-BE49-F238E27FC236}">
                <a16:creationId xmlns:a16="http://schemas.microsoft.com/office/drawing/2014/main" id="{A1B2953F-FFB7-B2AA-02D2-D3B830D2A43A}"/>
              </a:ext>
            </a:extLst>
          </p:cNvPr>
          <p:cNvSpPr txBox="1"/>
          <p:nvPr/>
        </p:nvSpPr>
        <p:spPr>
          <a:xfrm>
            <a:off x="4110089" y="540436"/>
            <a:ext cx="5813425" cy="369332"/>
          </a:xfrm>
          <a:prstGeom prst="rect">
            <a:avLst/>
          </a:prstGeom>
          <a:noFill/>
        </p:spPr>
        <p:txBody>
          <a:bodyPr wrap="square">
            <a:spAutoFit/>
          </a:bodyPr>
          <a:lstStyle/>
          <a:p>
            <a:r>
              <a:rPr lang="en-AU" sz="1800" b="1">
                <a:latin typeface="Century Gothic"/>
              </a:rPr>
              <a:t>Prompting Questions from Service Standards</a:t>
            </a:r>
            <a:endParaRPr lang="en-AU"/>
          </a:p>
        </p:txBody>
      </p:sp>
    </p:spTree>
    <p:extLst>
      <p:ext uri="{BB962C8B-B14F-4D97-AF65-F5344CB8AC3E}">
        <p14:creationId xmlns:p14="http://schemas.microsoft.com/office/powerpoint/2010/main" val="144776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63" y="508838"/>
            <a:ext cx="4239591"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0EAEEEB0-8847-FBE2-505C-3EE7132895F8}"/>
              </a:ext>
            </a:extLst>
          </p:cNvPr>
          <p:cNvSpPr txBox="1"/>
          <p:nvPr/>
        </p:nvSpPr>
        <p:spPr>
          <a:xfrm>
            <a:off x="0" y="2113866"/>
            <a:ext cx="3512745" cy="1815882"/>
          </a:xfrm>
          <a:prstGeom prst="rect">
            <a:avLst/>
          </a:prstGeom>
          <a:noFill/>
        </p:spPr>
        <p:txBody>
          <a:bodyPr wrap="square">
            <a:spAutoFit/>
          </a:bodyPr>
          <a:lstStyle/>
          <a:p>
            <a:pPr algn="ctr">
              <a:spcAft>
                <a:spcPts val="600"/>
              </a:spcAft>
            </a:pPr>
            <a:r>
              <a:rPr lang="en-US" sz="3200" b="1" kern="1200">
                <a:latin typeface="Century Gothic" panose="020B0502020202020204" pitchFamily="34" charset="0"/>
                <a:ea typeface="+mj-ea"/>
                <a:cs typeface="+mj-cs"/>
              </a:rPr>
              <a:t>Smooth Transition </a:t>
            </a:r>
          </a:p>
          <a:p>
            <a:pPr algn="ctr">
              <a:spcAft>
                <a:spcPts val="600"/>
              </a:spcAft>
            </a:pPr>
            <a:endParaRPr lang="en-US" b="1">
              <a:latin typeface="Century Gothic" panose="020B0502020202020204" pitchFamily="34" charset="0"/>
              <a:ea typeface="+mj-ea"/>
              <a:cs typeface="+mj-cs"/>
            </a:endParaRPr>
          </a:p>
          <a:p>
            <a:pPr algn="ctr">
              <a:spcAft>
                <a:spcPts val="600"/>
              </a:spcAft>
            </a:pPr>
            <a:r>
              <a:rPr lang="en-US" sz="2000">
                <a:latin typeface="Century Gothic" panose="020B0502020202020204" pitchFamily="34" charset="0"/>
                <a:ea typeface="+mj-ea"/>
                <a:cs typeface="+mj-cs"/>
              </a:rPr>
              <a:t>- </a:t>
            </a:r>
            <a:r>
              <a:rPr lang="en-US" sz="2000" kern="1200">
                <a:latin typeface="Century Gothic" panose="020B0502020202020204" pitchFamily="34" charset="0"/>
                <a:ea typeface="+mj-ea"/>
                <a:cs typeface="+mj-cs"/>
              </a:rPr>
              <a:t>into Home Stretch 17+</a:t>
            </a:r>
          </a:p>
        </p:txBody>
      </p:sp>
      <p:sp>
        <p:nvSpPr>
          <p:cNvPr id="5" name="Content Placeholder 4">
            <a:extLst>
              <a:ext uri="{FF2B5EF4-FFF2-40B4-BE49-F238E27FC236}">
                <a16:creationId xmlns:a16="http://schemas.microsoft.com/office/drawing/2014/main" id="{E60C604D-FD91-EF1D-9921-6A2B6252EBCF}"/>
              </a:ext>
            </a:extLst>
          </p:cNvPr>
          <p:cNvSpPr txBox="1">
            <a:spLocks noGrp="1"/>
          </p:cNvSpPr>
          <p:nvPr>
            <p:ph idx="1"/>
          </p:nvPr>
        </p:nvSpPr>
        <p:spPr>
          <a:xfrm>
            <a:off x="4237847" y="509588"/>
            <a:ext cx="5503681" cy="6348411"/>
          </a:xfrm>
          <a:prstGeom prst="rect">
            <a:avLst/>
          </a:prstGeom>
        </p:spPr>
        <p:txBody>
          <a:bodyPr vert="horz" lIns="91440" tIns="45720" rIns="91440" bIns="45720" rtlCol="0" anchor="t">
            <a:noAutofit/>
          </a:bodyPr>
          <a:lstStyle/>
          <a:p>
            <a:pPr marL="0" indent="0" defTabSz="914400">
              <a:lnSpc>
                <a:spcPct val="90000"/>
              </a:lnSpc>
              <a:spcAft>
                <a:spcPts val="600"/>
              </a:spcAft>
              <a:buNone/>
            </a:pPr>
            <a:endParaRPr lang="en-US" sz="1400" b="1" i="1"/>
          </a:p>
          <a:p>
            <a:pPr marL="0" indent="0" defTabSz="914400">
              <a:lnSpc>
                <a:spcPct val="90000"/>
              </a:lnSpc>
              <a:spcAft>
                <a:spcPts val="600"/>
              </a:spcAft>
              <a:buNone/>
            </a:pPr>
            <a:r>
              <a:rPr lang="en-US" sz="1400" b="1"/>
              <a:t>Communicate Home Stretch </a:t>
            </a:r>
            <a:r>
              <a:rPr lang="en-US" sz="1400"/>
              <a:t>– How do we explain Home Stretch to young people and their supports? (for example: info sessions, Flyers, individualizing the offer to the young person, informal connections)</a:t>
            </a:r>
            <a:br>
              <a:rPr lang="en-US" sz="1400"/>
            </a:br>
            <a:endParaRPr lang="en-US" sz="1400"/>
          </a:p>
          <a:p>
            <a:pPr marL="0" indent="0" defTabSz="914400">
              <a:lnSpc>
                <a:spcPct val="90000"/>
              </a:lnSpc>
              <a:spcAft>
                <a:spcPts val="600"/>
              </a:spcAft>
              <a:buNone/>
            </a:pPr>
            <a:r>
              <a:rPr lang="en-US" sz="1400" b="1"/>
              <a:t>Informed Choice </a:t>
            </a:r>
            <a:r>
              <a:rPr lang="en-US" sz="1400"/>
              <a:t>- how do support young people to make an informed choice? (consent, only sharing what young people want shared etc.) </a:t>
            </a:r>
            <a:br>
              <a:rPr lang="en-US" sz="1400"/>
            </a:br>
            <a:endParaRPr lang="en-US" sz="1400"/>
          </a:p>
          <a:p>
            <a:pPr marL="0" indent="0" defTabSz="914400">
              <a:lnSpc>
                <a:spcPct val="90000"/>
              </a:lnSpc>
              <a:spcAft>
                <a:spcPts val="600"/>
              </a:spcAft>
              <a:buNone/>
            </a:pPr>
            <a:r>
              <a:rPr lang="en-US" sz="1400" b="1"/>
              <a:t>Working Together With Districts for a Smooth Transition</a:t>
            </a:r>
            <a:r>
              <a:rPr lang="en-US" sz="1400"/>
              <a:t> - how do we work collaboratively with districts and  the young person’s Case Manager, from 17.5 to 18 years?  (</a:t>
            </a:r>
            <a:r>
              <a:rPr lang="en-US" sz="1400" err="1"/>
              <a:t>e.g</a:t>
            </a:r>
            <a:r>
              <a:rPr lang="en-US" sz="1400"/>
              <a:t> Co-location, By Name List, meeting with District Champions). </a:t>
            </a:r>
            <a:br>
              <a:rPr lang="en-US" sz="1400"/>
            </a:br>
            <a:endParaRPr lang="en-US" sz="1400"/>
          </a:p>
          <a:p>
            <a:pPr marL="0" indent="0" defTabSz="914400">
              <a:lnSpc>
                <a:spcPct val="90000"/>
              </a:lnSpc>
              <a:spcAft>
                <a:spcPts val="600"/>
              </a:spcAft>
              <a:buNone/>
            </a:pPr>
            <a:r>
              <a:rPr lang="en-US" sz="1400" b="1"/>
              <a:t>Working Together with Community </a:t>
            </a:r>
            <a:r>
              <a:rPr lang="en-US" sz="1400"/>
              <a:t>- How do we connect and build trust with Aboriginal Community Leaders, Elders, Aboriginal Community Controlled Organizations, Aboriginal Practice Leads, and the local Aboriginal community to connect and engage with young people?</a:t>
            </a:r>
            <a:br>
              <a:rPr lang="en-US" sz="1400"/>
            </a:br>
            <a:endParaRPr lang="en-US" sz="1400"/>
          </a:p>
          <a:p>
            <a:pPr marL="0" indent="0" defTabSz="914400">
              <a:lnSpc>
                <a:spcPct val="90000"/>
              </a:lnSpc>
              <a:spcAft>
                <a:spcPts val="600"/>
              </a:spcAft>
              <a:buNone/>
            </a:pPr>
            <a:r>
              <a:rPr lang="en-US" sz="1400" b="1"/>
              <a:t>Adapting the referral process for our region and community </a:t>
            </a:r>
            <a:r>
              <a:rPr lang="en-US" sz="1400" b="1" i="1"/>
              <a:t>- </a:t>
            </a:r>
            <a:r>
              <a:rPr lang="en-US" sz="1400"/>
              <a:t>How have we adapted the referral process to meet regional or remote contexts, or the cultural and language needs of local Aboriginal Communities? </a:t>
            </a:r>
            <a:br>
              <a:rPr lang="en-US" sz="1400"/>
            </a:br>
            <a:r>
              <a:rPr lang="en-US" sz="1400"/>
              <a:t>What do our location and region-specific resources and client-facing information about the service offer look like?</a:t>
            </a:r>
          </a:p>
        </p:txBody>
      </p:sp>
      <p:sp>
        <p:nvSpPr>
          <p:cNvPr id="6" name="Title 1">
            <a:extLst>
              <a:ext uri="{FF2B5EF4-FFF2-40B4-BE49-F238E27FC236}">
                <a16:creationId xmlns:a16="http://schemas.microsoft.com/office/drawing/2014/main" id="{34F74866-7628-B29F-0D8E-10C5532C1C98}"/>
              </a:ext>
            </a:extLst>
          </p:cNvPr>
          <p:cNvSpPr txBox="1">
            <a:spLocks/>
          </p:cNvSpPr>
          <p:nvPr/>
        </p:nvSpPr>
        <p:spPr>
          <a:xfrm>
            <a:off x="3643942" y="-281434"/>
            <a:ext cx="6427960" cy="14540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000" b="1" kern="1200">
                <a:latin typeface="Century Gothic" panose="020B0502020202020204" pitchFamily="34" charset="0"/>
              </a:rPr>
              <a:t>Reflection Prompts from Service Standards </a:t>
            </a:r>
          </a:p>
        </p:txBody>
      </p:sp>
    </p:spTree>
    <p:extLst>
      <p:ext uri="{BB962C8B-B14F-4D97-AF65-F5344CB8AC3E}">
        <p14:creationId xmlns:p14="http://schemas.microsoft.com/office/powerpoint/2010/main" val="1889430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F07F77-BCE4-E20F-9739-8128362BFCE2}"/>
              </a:ext>
            </a:extLst>
          </p:cNvPr>
          <p:cNvSpPr>
            <a:spLocks noGrp="1"/>
          </p:cNvSpPr>
          <p:nvPr>
            <p:ph type="title"/>
          </p:nvPr>
        </p:nvSpPr>
        <p:spPr>
          <a:xfrm>
            <a:off x="681038" y="365127"/>
            <a:ext cx="8543925" cy="1325563"/>
          </a:xfrm>
        </p:spPr>
        <p:txBody>
          <a:bodyPr/>
          <a:lstStyle/>
          <a:p>
            <a:pPr algn="ctr"/>
            <a:r>
              <a:rPr lang="en-US" b="1">
                <a:latin typeface="Century Gothic" panose="020B0502020202020204" pitchFamily="34" charset="0"/>
              </a:rPr>
              <a:t>Reflect</a:t>
            </a:r>
            <a:endParaRPr lang="en-AU" b="1">
              <a:latin typeface="Century Gothic" panose="020B0502020202020204" pitchFamily="34" charset="0"/>
            </a:endParaRPr>
          </a:p>
        </p:txBody>
      </p:sp>
      <p:sp>
        <p:nvSpPr>
          <p:cNvPr id="17" name="TextBox 16">
            <a:extLst>
              <a:ext uri="{FF2B5EF4-FFF2-40B4-BE49-F238E27FC236}">
                <a16:creationId xmlns:a16="http://schemas.microsoft.com/office/drawing/2014/main" id="{3B851947-5CCC-8CAC-0861-08E6D2296408}"/>
              </a:ext>
            </a:extLst>
          </p:cNvPr>
          <p:cNvSpPr txBox="1"/>
          <p:nvPr/>
        </p:nvSpPr>
        <p:spPr>
          <a:xfrm>
            <a:off x="3516898" y="5259981"/>
            <a:ext cx="5228703" cy="519351"/>
          </a:xfrm>
          <a:prstGeom prst="ellipse">
            <a:avLst/>
          </a:prstGeom>
          <a:solidFill>
            <a:srgbClr val="FFFFCC"/>
          </a:solidFill>
          <a:ln w="3175">
            <a:noFill/>
          </a:ln>
          <a:effectLst>
            <a:softEdge rad="63500"/>
          </a:effectLst>
        </p:spPr>
        <p:txBody>
          <a:bodyPr wrap="square">
            <a:spAutoFit/>
          </a:bodyPr>
          <a:lstStyle/>
          <a:p>
            <a:pPr algn="ctr"/>
            <a:r>
              <a:rPr lang="en-US" sz="1800">
                <a:solidFill>
                  <a:srgbClr val="000000"/>
                </a:solidFill>
                <a:ea typeface="Calibri"/>
                <a:cs typeface="Calibri"/>
              </a:rPr>
              <a:t>WRITE ONE IDEA PER POST IT NOTE</a:t>
            </a:r>
          </a:p>
        </p:txBody>
      </p:sp>
      <p:sp>
        <p:nvSpPr>
          <p:cNvPr id="26" name="TextBox 25">
            <a:extLst>
              <a:ext uri="{FF2B5EF4-FFF2-40B4-BE49-F238E27FC236}">
                <a16:creationId xmlns:a16="http://schemas.microsoft.com/office/drawing/2014/main" id="{DA9984C7-B44F-E844-FEAB-47F1C75D5A34}"/>
              </a:ext>
            </a:extLst>
          </p:cNvPr>
          <p:cNvSpPr txBox="1"/>
          <p:nvPr/>
        </p:nvSpPr>
        <p:spPr>
          <a:xfrm>
            <a:off x="280657" y="2721083"/>
            <a:ext cx="3977928"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STRENGTHS </a:t>
            </a:r>
          </a:p>
          <a:p>
            <a:pPr algn="ctr">
              <a:lnSpc>
                <a:spcPct val="150000"/>
              </a:lnSpc>
            </a:pPr>
            <a:r>
              <a:rPr lang="en-US" sz="1600">
                <a:solidFill>
                  <a:srgbClr val="000000"/>
                </a:solidFill>
                <a:ea typeface="Calibri"/>
                <a:cs typeface="Calibri"/>
              </a:rPr>
              <a:t>What are we doing well in this practice area? </a:t>
            </a:r>
            <a:endParaRPr lang="en-US" sz="1600"/>
          </a:p>
          <a:p>
            <a:pPr algn="ctr">
              <a:lnSpc>
                <a:spcPct val="150000"/>
              </a:lnSpc>
            </a:pPr>
            <a:r>
              <a:rPr lang="en-US" sz="1600">
                <a:solidFill>
                  <a:srgbClr val="000000"/>
                </a:solidFill>
                <a:ea typeface="Calibri"/>
                <a:cs typeface="Calibri"/>
              </a:rPr>
              <a:t>What works well in our Community? </a:t>
            </a:r>
          </a:p>
          <a:p>
            <a:pPr algn="ctr">
              <a:lnSpc>
                <a:spcPct val="150000"/>
              </a:lnSpc>
            </a:pPr>
            <a:r>
              <a:rPr lang="en-US" sz="1600">
                <a:solidFill>
                  <a:srgbClr val="000000"/>
                </a:solidFill>
                <a:ea typeface="Calibri"/>
                <a:cs typeface="Calibri"/>
              </a:rPr>
              <a:t>How can we develop this further?</a:t>
            </a:r>
          </a:p>
          <a:p>
            <a:pPr algn="ctr">
              <a:lnSpc>
                <a:spcPct val="150000"/>
              </a:lnSpc>
            </a:pPr>
            <a:r>
              <a:rPr lang="en-US" sz="1600">
                <a:solidFill>
                  <a:srgbClr val="000000"/>
                </a:solidFill>
                <a:cs typeface="Calibri"/>
              </a:rPr>
              <a:t>How can we share this strength with others?</a:t>
            </a:r>
          </a:p>
        </p:txBody>
      </p:sp>
      <p:sp>
        <p:nvSpPr>
          <p:cNvPr id="28" name="TextBox 27">
            <a:extLst>
              <a:ext uri="{FF2B5EF4-FFF2-40B4-BE49-F238E27FC236}">
                <a16:creationId xmlns:a16="http://schemas.microsoft.com/office/drawing/2014/main" id="{20A3420B-AACF-D15B-EC0F-F04B924097F7}"/>
              </a:ext>
            </a:extLst>
          </p:cNvPr>
          <p:cNvSpPr txBox="1"/>
          <p:nvPr/>
        </p:nvSpPr>
        <p:spPr>
          <a:xfrm>
            <a:off x="4663214" y="2749783"/>
            <a:ext cx="4471733"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OPPORTUNITIES FOR GROWTH</a:t>
            </a:r>
            <a:r>
              <a:rPr lang="en-US" sz="1600">
                <a:solidFill>
                  <a:srgbClr val="000000"/>
                </a:solidFill>
                <a:ea typeface="Calibri"/>
                <a:cs typeface="Calibri"/>
              </a:rPr>
              <a:t> </a:t>
            </a:r>
          </a:p>
          <a:p>
            <a:pPr algn="ctr">
              <a:lnSpc>
                <a:spcPct val="150000"/>
              </a:lnSpc>
            </a:pPr>
            <a:r>
              <a:rPr lang="en-US" sz="1600">
                <a:solidFill>
                  <a:srgbClr val="000000"/>
                </a:solidFill>
                <a:ea typeface="Calibri"/>
                <a:cs typeface="Calibri"/>
              </a:rPr>
              <a:t>What practice can we improve? </a:t>
            </a:r>
          </a:p>
          <a:p>
            <a:pPr algn="ctr">
              <a:lnSpc>
                <a:spcPct val="150000"/>
              </a:lnSpc>
            </a:pPr>
            <a:r>
              <a:rPr lang="en-US" sz="1600">
                <a:solidFill>
                  <a:srgbClr val="000000"/>
                </a:solidFill>
                <a:ea typeface="Calibri"/>
                <a:cs typeface="Calibri"/>
              </a:rPr>
              <a:t>How can we develop a stronger practice? </a:t>
            </a:r>
          </a:p>
          <a:p>
            <a:pPr algn="ctr">
              <a:lnSpc>
                <a:spcPct val="150000"/>
              </a:lnSpc>
            </a:pPr>
            <a:r>
              <a:rPr lang="en-US" sz="1600">
                <a:solidFill>
                  <a:srgbClr val="000000"/>
                </a:solidFill>
                <a:ea typeface="Calibri"/>
                <a:cs typeface="Calibri"/>
              </a:rPr>
              <a:t>What more could we do? </a:t>
            </a:r>
          </a:p>
          <a:p>
            <a:pPr algn="ctr">
              <a:lnSpc>
                <a:spcPct val="150000"/>
              </a:lnSpc>
            </a:pPr>
            <a:r>
              <a:rPr lang="en-US" sz="1600">
                <a:solidFill>
                  <a:srgbClr val="000000"/>
                </a:solidFill>
                <a:ea typeface="Calibri"/>
                <a:cs typeface="Calibri"/>
              </a:rPr>
              <a:t>What are others doing that can inspire us?</a:t>
            </a:r>
          </a:p>
        </p:txBody>
      </p:sp>
      <p:pic>
        <p:nvPicPr>
          <p:cNvPr id="30" name="Picture 29">
            <a:extLst>
              <a:ext uri="{FF2B5EF4-FFF2-40B4-BE49-F238E27FC236}">
                <a16:creationId xmlns:a16="http://schemas.microsoft.com/office/drawing/2014/main" id="{332CBB3F-F5A9-69D8-95F1-98D3884421C2}"/>
              </a:ext>
            </a:extLst>
          </p:cNvPr>
          <p:cNvPicPr>
            <a:picLocks noChangeAspect="1"/>
          </p:cNvPicPr>
          <p:nvPr/>
        </p:nvPicPr>
        <p:blipFill>
          <a:blip r:embed="rId2"/>
          <a:stretch>
            <a:fillRect/>
          </a:stretch>
        </p:blipFill>
        <p:spPr>
          <a:xfrm>
            <a:off x="1676026" y="1612843"/>
            <a:ext cx="1358742" cy="1142867"/>
          </a:xfrm>
          <a:prstGeom prst="rect">
            <a:avLst/>
          </a:prstGeom>
        </p:spPr>
      </p:pic>
      <p:pic>
        <p:nvPicPr>
          <p:cNvPr id="31" name="Picture 30">
            <a:extLst>
              <a:ext uri="{FF2B5EF4-FFF2-40B4-BE49-F238E27FC236}">
                <a16:creationId xmlns:a16="http://schemas.microsoft.com/office/drawing/2014/main" id="{45A6F818-BE7E-1EF3-2CEE-31DABC3F6A42}"/>
              </a:ext>
            </a:extLst>
          </p:cNvPr>
          <p:cNvPicPr>
            <a:picLocks noChangeAspect="1"/>
          </p:cNvPicPr>
          <p:nvPr/>
        </p:nvPicPr>
        <p:blipFill>
          <a:blip r:embed="rId3"/>
          <a:stretch>
            <a:fillRect/>
          </a:stretch>
        </p:blipFill>
        <p:spPr>
          <a:xfrm rot="320393">
            <a:off x="5934364" y="1521664"/>
            <a:ext cx="1371697" cy="1264113"/>
          </a:xfrm>
          <a:prstGeom prst="rect">
            <a:avLst/>
          </a:prstGeom>
        </p:spPr>
      </p:pic>
    </p:spTree>
    <p:extLst>
      <p:ext uri="{BB962C8B-B14F-4D97-AF65-F5344CB8AC3E}">
        <p14:creationId xmlns:p14="http://schemas.microsoft.com/office/powerpoint/2010/main" val="888556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6BBB9F-2519-4B27-6D18-C2A15AAD38F3}"/>
              </a:ext>
            </a:extLst>
          </p:cNvPr>
          <p:cNvPicPr>
            <a:picLocks noChangeAspect="1"/>
          </p:cNvPicPr>
          <p:nvPr/>
        </p:nvPicPr>
        <p:blipFill rotWithShape="1">
          <a:blip r:embed="rId2"/>
          <a:srcRect l="19873" t="18798" r="19294" b="20655"/>
          <a:stretch/>
        </p:blipFill>
        <p:spPr>
          <a:xfrm>
            <a:off x="2629988" y="1343346"/>
            <a:ext cx="4119937" cy="4171308"/>
          </a:xfrm>
          <a:prstGeom prst="rect">
            <a:avLst/>
          </a:prstGeom>
        </p:spPr>
      </p:pic>
      <p:sp>
        <p:nvSpPr>
          <p:cNvPr id="6" name="Title 1">
            <a:extLst>
              <a:ext uri="{FF2B5EF4-FFF2-40B4-BE49-F238E27FC236}">
                <a16:creationId xmlns:a16="http://schemas.microsoft.com/office/drawing/2014/main" id="{1921213F-CAF0-256E-2931-EB602D4754B5}"/>
              </a:ext>
            </a:extLst>
          </p:cNvPr>
          <p:cNvSpPr txBox="1">
            <a:spLocks/>
          </p:cNvSpPr>
          <p:nvPr/>
        </p:nvSpPr>
        <p:spPr>
          <a:xfrm>
            <a:off x="451304" y="181561"/>
            <a:ext cx="8543925" cy="780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400" b="1">
                <a:latin typeface="Century Gothic" panose="020B0502020202020204" pitchFamily="34" charset="0"/>
              </a:rPr>
              <a:t>From soil to blossom</a:t>
            </a:r>
            <a:endParaRPr lang="en-AU" sz="4400" b="1">
              <a:latin typeface="Century Gothic" panose="020B0502020202020204" pitchFamily="34" charset="0"/>
            </a:endParaRPr>
          </a:p>
        </p:txBody>
      </p:sp>
      <p:sp>
        <p:nvSpPr>
          <p:cNvPr id="7" name="TextBox 6">
            <a:extLst>
              <a:ext uri="{FF2B5EF4-FFF2-40B4-BE49-F238E27FC236}">
                <a16:creationId xmlns:a16="http://schemas.microsoft.com/office/drawing/2014/main" id="{2EBC8E19-A51C-A286-6636-B5082CB54872}"/>
              </a:ext>
            </a:extLst>
          </p:cNvPr>
          <p:cNvSpPr txBox="1"/>
          <p:nvPr/>
        </p:nvSpPr>
        <p:spPr>
          <a:xfrm>
            <a:off x="5296883" y="1286447"/>
            <a:ext cx="4119937" cy="726284"/>
          </a:xfrm>
          <a:prstGeom prst="rect">
            <a:avLst/>
          </a:prstGeom>
        </p:spPr>
        <p:txBody>
          <a:bodyPr vert="horz" lIns="91440" tIns="45720" rIns="91440" bIns="45720" rtlCol="0">
            <a:normAutofit/>
          </a:bodyPr>
          <a:lstStyle/>
          <a:p>
            <a:pPr defTabSz="914400">
              <a:lnSpc>
                <a:spcPct val="90000"/>
              </a:lnSpc>
              <a:spcAft>
                <a:spcPts val="600"/>
              </a:spcAft>
            </a:pPr>
            <a:r>
              <a:rPr lang="en-US" sz="1200" b="1"/>
              <a:t>Tending to the soil </a:t>
            </a:r>
            <a:r>
              <a:rPr lang="en-US" sz="1200"/>
              <a:t>- we are in the first phase; we are informing ourselves of how this standard works in our area so that we can start to plant and grow.</a:t>
            </a:r>
          </a:p>
        </p:txBody>
      </p:sp>
      <p:sp>
        <p:nvSpPr>
          <p:cNvPr id="9" name="TextBox 8">
            <a:extLst>
              <a:ext uri="{FF2B5EF4-FFF2-40B4-BE49-F238E27FC236}">
                <a16:creationId xmlns:a16="http://schemas.microsoft.com/office/drawing/2014/main" id="{4B4B7B04-3833-32C1-4ECA-7902BB56FBB3}"/>
              </a:ext>
            </a:extLst>
          </p:cNvPr>
          <p:cNvSpPr txBox="1"/>
          <p:nvPr/>
        </p:nvSpPr>
        <p:spPr>
          <a:xfrm>
            <a:off x="6692844" y="2490052"/>
            <a:ext cx="2423985"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lgn="just">
              <a:spcAft>
                <a:spcPts val="600"/>
              </a:spcAft>
            </a:pPr>
            <a:r>
              <a:rPr lang="en-US">
                <a:latin typeface="+mn-lt"/>
              </a:rPr>
              <a:t>Planting the seed – </a:t>
            </a:r>
            <a:r>
              <a:rPr lang="en-US" b="0">
                <a:latin typeface="+mn-lt"/>
              </a:rPr>
              <a:t>we have taken the next step; we are developing and working towards meeting this standard.</a:t>
            </a:r>
            <a:endParaRPr lang="en-AU" b="0">
              <a:latin typeface="+mn-lt"/>
            </a:endParaRPr>
          </a:p>
        </p:txBody>
      </p:sp>
      <p:sp>
        <p:nvSpPr>
          <p:cNvPr id="11" name="TextBox 10">
            <a:extLst>
              <a:ext uri="{FF2B5EF4-FFF2-40B4-BE49-F238E27FC236}">
                <a16:creationId xmlns:a16="http://schemas.microsoft.com/office/drawing/2014/main" id="{4DEAFDE6-E894-D69F-6250-3A8E9D20C554}"/>
              </a:ext>
            </a:extLst>
          </p:cNvPr>
          <p:cNvSpPr txBox="1"/>
          <p:nvPr/>
        </p:nvSpPr>
        <p:spPr>
          <a:xfrm>
            <a:off x="5334375" y="5090897"/>
            <a:ext cx="2778073"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spcAft>
                <a:spcPts val="600"/>
              </a:spcAft>
            </a:pPr>
            <a:r>
              <a:rPr lang="en-US">
                <a:latin typeface="+mn-lt"/>
              </a:rPr>
              <a:t>Seedling </a:t>
            </a:r>
            <a:r>
              <a:rPr lang="en-US" b="0">
                <a:latin typeface="+mn-lt"/>
              </a:rPr>
              <a:t>–  We are doing this most of the time, but maybe not as consistently as we would like to, we still need to nurture our practice to get stronger</a:t>
            </a:r>
            <a:r>
              <a:rPr lang="en-US">
                <a:latin typeface="+mn-lt"/>
              </a:rPr>
              <a:t>.</a:t>
            </a:r>
            <a:endParaRPr lang="en-AU">
              <a:latin typeface="+mn-lt"/>
            </a:endParaRPr>
          </a:p>
        </p:txBody>
      </p:sp>
      <p:sp>
        <p:nvSpPr>
          <p:cNvPr id="17" name="TextBox 16">
            <a:extLst>
              <a:ext uri="{FF2B5EF4-FFF2-40B4-BE49-F238E27FC236}">
                <a16:creationId xmlns:a16="http://schemas.microsoft.com/office/drawing/2014/main" id="{27DC41BC-12FF-4AD8-1FED-5C63A69231EB}"/>
              </a:ext>
            </a:extLst>
          </p:cNvPr>
          <p:cNvSpPr txBox="1"/>
          <p:nvPr/>
        </p:nvSpPr>
        <p:spPr>
          <a:xfrm>
            <a:off x="133436" y="3054103"/>
            <a:ext cx="2718275" cy="1015663"/>
          </a:xfrm>
          <a:prstGeom prst="rect">
            <a:avLst/>
          </a:prstGeom>
          <a:noFill/>
        </p:spPr>
        <p:txBody>
          <a:bodyPr wrap="square">
            <a:spAutoFit/>
          </a:bodyPr>
          <a:lstStyle/>
          <a:p>
            <a:pPr algn="just">
              <a:spcAft>
                <a:spcPts val="600"/>
              </a:spcAft>
            </a:pPr>
            <a:r>
              <a:rPr lang="en-US" sz="1200" b="1"/>
              <a:t>Blossom</a:t>
            </a:r>
            <a:r>
              <a:rPr lang="en-US" sz="1200"/>
              <a:t> – now we are as strong as we can possibly be; we are blossoming to our full potential and ready to let seeds fall for future generations and share our wisdom.</a:t>
            </a:r>
            <a:endParaRPr lang="en-AU" sz="1200"/>
          </a:p>
        </p:txBody>
      </p:sp>
      <p:sp>
        <p:nvSpPr>
          <p:cNvPr id="23" name="TextBox 22">
            <a:extLst>
              <a:ext uri="{FF2B5EF4-FFF2-40B4-BE49-F238E27FC236}">
                <a16:creationId xmlns:a16="http://schemas.microsoft.com/office/drawing/2014/main" id="{1950FA04-CDA0-FC1D-4D44-2F4C85D5D396}"/>
              </a:ext>
            </a:extLst>
          </p:cNvPr>
          <p:cNvSpPr txBox="1"/>
          <p:nvPr/>
        </p:nvSpPr>
        <p:spPr>
          <a:xfrm>
            <a:off x="771278" y="5114450"/>
            <a:ext cx="2893704" cy="830997"/>
          </a:xfrm>
          <a:prstGeom prst="rect">
            <a:avLst/>
          </a:prstGeom>
          <a:noFill/>
        </p:spPr>
        <p:txBody>
          <a:bodyPr wrap="square">
            <a:spAutoFit/>
          </a:bodyPr>
          <a:lstStyle/>
          <a:p>
            <a:pPr algn="just">
              <a:spcAft>
                <a:spcPts val="600"/>
              </a:spcAft>
            </a:pPr>
            <a:r>
              <a:rPr lang="en-US" sz="1200" b="1"/>
              <a:t>Sprouted</a:t>
            </a:r>
            <a:r>
              <a:rPr lang="en-US" sz="1200"/>
              <a:t> –  We are doing this! We have solid ground for this practice and are confident that we are doing everything in accordance with the Service Standards.</a:t>
            </a:r>
            <a:endParaRPr lang="en-AU" sz="1200"/>
          </a:p>
        </p:txBody>
      </p:sp>
    </p:spTree>
    <p:extLst>
      <p:ext uri="{BB962C8B-B14F-4D97-AF65-F5344CB8AC3E}">
        <p14:creationId xmlns:p14="http://schemas.microsoft.com/office/powerpoint/2010/main" val="2823669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F733DE-8E23-9D6F-BA73-09035EA24C4E}"/>
              </a:ext>
            </a:extLst>
          </p:cNvPr>
          <p:cNvSpPr txBox="1">
            <a:spLocks/>
          </p:cNvSpPr>
          <p:nvPr/>
        </p:nvSpPr>
        <p:spPr>
          <a:xfrm>
            <a:off x="680913" y="-41583"/>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Action plan to grow</a:t>
            </a:r>
            <a:endParaRPr lang="en-US"/>
          </a:p>
        </p:txBody>
      </p:sp>
      <p:sp>
        <p:nvSpPr>
          <p:cNvPr id="5" name="TextBox 4">
            <a:extLst>
              <a:ext uri="{FF2B5EF4-FFF2-40B4-BE49-F238E27FC236}">
                <a16:creationId xmlns:a16="http://schemas.microsoft.com/office/drawing/2014/main" id="{30ED7274-828D-BDA6-FE80-4176688374E9}"/>
              </a:ext>
            </a:extLst>
          </p:cNvPr>
          <p:cNvSpPr txBox="1"/>
          <p:nvPr/>
        </p:nvSpPr>
        <p:spPr>
          <a:xfrm>
            <a:off x="836347" y="2072269"/>
            <a:ext cx="8233299" cy="2957861"/>
          </a:xfrm>
          <a:prstGeom prst="rect">
            <a:avLst/>
          </a:prstGeom>
          <a:noFill/>
        </p:spPr>
        <p:txBody>
          <a:bodyPr wrap="square" lIns="91440" tIns="45720" rIns="91440" bIns="45720" anchor="t">
            <a:spAutoFit/>
          </a:bodyPr>
          <a:lstStyle/>
          <a:p>
            <a:pPr algn="ctr">
              <a:lnSpc>
                <a:spcPct val="150000"/>
              </a:lnSpc>
            </a:pPr>
            <a:endParaRPr lang="en-US"/>
          </a:p>
          <a:p>
            <a:pPr algn="ctr">
              <a:lnSpc>
                <a:spcPct val="150000"/>
              </a:lnSpc>
            </a:pPr>
            <a:r>
              <a:rPr lang="en-US">
                <a:ea typeface="+mn-lt"/>
                <a:cs typeface="+mn-lt"/>
              </a:rPr>
              <a:t>What’s one thing we could start doing to better meet this standard?</a:t>
            </a:r>
          </a:p>
          <a:p>
            <a:pPr algn="ctr">
              <a:lnSpc>
                <a:spcPct val="150000"/>
              </a:lnSpc>
            </a:pPr>
            <a:r>
              <a:rPr lang="en-US">
                <a:ea typeface="+mn-lt"/>
                <a:cs typeface="+mn-lt"/>
              </a:rPr>
              <a:t>What can we stop doing to more efficiently meet this standard?</a:t>
            </a:r>
            <a:endParaRPr lang="en-US"/>
          </a:p>
          <a:p>
            <a:pPr algn="ctr">
              <a:lnSpc>
                <a:spcPct val="150000"/>
              </a:lnSpc>
            </a:pPr>
            <a:r>
              <a:rPr lang="en-US">
                <a:ea typeface="Calibri" panose="020F0502020204030204"/>
                <a:cs typeface="Calibri" panose="020F0502020204030204"/>
              </a:rPr>
              <a:t>What resources can we connect with in Community?</a:t>
            </a:r>
          </a:p>
          <a:p>
            <a:pPr algn="ctr">
              <a:lnSpc>
                <a:spcPct val="150000"/>
              </a:lnSpc>
            </a:pPr>
            <a:r>
              <a:rPr lang="en-US">
                <a:ea typeface="Calibri" panose="020F0502020204030204"/>
                <a:cs typeface="Calibri" panose="020F0502020204030204"/>
              </a:rPr>
              <a:t>What other resources can we utilize?</a:t>
            </a:r>
          </a:p>
          <a:p>
            <a:pPr algn="ctr">
              <a:lnSpc>
                <a:spcPct val="150000"/>
              </a:lnSpc>
            </a:pPr>
            <a:r>
              <a:rPr lang="en-US">
                <a:ea typeface="Calibri" panose="020F0502020204030204"/>
                <a:cs typeface="Calibri" panose="020F0502020204030204"/>
              </a:rPr>
              <a:t>What support might we need to implement changes and improvements?</a:t>
            </a:r>
          </a:p>
          <a:p>
            <a:pPr algn="ctr">
              <a:lnSpc>
                <a:spcPct val="150000"/>
              </a:lnSpc>
            </a:pPr>
            <a:r>
              <a:rPr lang="en-US">
                <a:ea typeface="+mn-lt"/>
                <a:cs typeface="+mn-lt"/>
              </a:rPr>
              <a:t>What’s one thing that would make it easier to meet this standard?</a:t>
            </a:r>
          </a:p>
        </p:txBody>
      </p:sp>
      <p:sp>
        <p:nvSpPr>
          <p:cNvPr id="7" name="TextBox 6">
            <a:extLst>
              <a:ext uri="{FF2B5EF4-FFF2-40B4-BE49-F238E27FC236}">
                <a16:creationId xmlns:a16="http://schemas.microsoft.com/office/drawing/2014/main" id="{7614F716-3BAB-BD2E-AB7F-2B857671368E}"/>
              </a:ext>
            </a:extLst>
          </p:cNvPr>
          <p:cNvSpPr txBox="1"/>
          <p:nvPr/>
        </p:nvSpPr>
        <p:spPr>
          <a:xfrm>
            <a:off x="2816523" y="1582147"/>
            <a:ext cx="4952244" cy="455189"/>
          </a:xfrm>
          <a:prstGeom prst="rect">
            <a:avLst/>
          </a:prstGeom>
          <a:noFill/>
        </p:spPr>
        <p:txBody>
          <a:bodyPr wrap="square">
            <a:spAutoFit/>
          </a:bodyPr>
          <a:lstStyle/>
          <a:p>
            <a:pPr algn="ctr">
              <a:lnSpc>
                <a:spcPct val="150000"/>
              </a:lnSpc>
            </a:pPr>
            <a:r>
              <a:rPr lang="en-US" b="1">
                <a:solidFill>
                  <a:schemeClr val="tx1"/>
                </a:solidFill>
                <a:latin typeface="Century Gothic" panose="020B0502020202020204" pitchFamily="34" charset="0"/>
              </a:rPr>
              <a:t>GREEN POST-ITS </a:t>
            </a:r>
          </a:p>
        </p:txBody>
      </p:sp>
      <p:pic>
        <p:nvPicPr>
          <p:cNvPr id="9" name="Picture 8">
            <a:extLst>
              <a:ext uri="{FF2B5EF4-FFF2-40B4-BE49-F238E27FC236}">
                <a16:creationId xmlns:a16="http://schemas.microsoft.com/office/drawing/2014/main" id="{B41FBE67-2F52-70D0-D665-31BF56B7C7D7}"/>
              </a:ext>
            </a:extLst>
          </p:cNvPr>
          <p:cNvPicPr>
            <a:picLocks noChangeAspect="1"/>
          </p:cNvPicPr>
          <p:nvPr/>
        </p:nvPicPr>
        <p:blipFill>
          <a:blip r:embed="rId2"/>
          <a:stretch>
            <a:fillRect/>
          </a:stretch>
        </p:blipFill>
        <p:spPr>
          <a:xfrm rot="244791">
            <a:off x="2747906" y="1335301"/>
            <a:ext cx="1487321" cy="1252655"/>
          </a:xfrm>
          <a:prstGeom prst="rect">
            <a:avLst/>
          </a:prstGeom>
        </p:spPr>
      </p:pic>
    </p:spTree>
    <p:extLst>
      <p:ext uri="{BB962C8B-B14F-4D97-AF65-F5344CB8AC3E}">
        <p14:creationId xmlns:p14="http://schemas.microsoft.com/office/powerpoint/2010/main" val="4270806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615" y="3985"/>
            <a:ext cx="7919941"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77E7C236-162A-7021-5F0E-A88936450F06}"/>
              </a:ext>
            </a:extLst>
          </p:cNvPr>
          <p:cNvSpPr txBox="1"/>
          <p:nvPr/>
        </p:nvSpPr>
        <p:spPr>
          <a:xfrm>
            <a:off x="3426738" y="304220"/>
            <a:ext cx="2684352" cy="1200329"/>
          </a:xfrm>
          <a:prstGeom prst="rect">
            <a:avLst/>
          </a:prstGeom>
          <a:noFill/>
        </p:spPr>
        <p:txBody>
          <a:bodyPr wrap="square">
            <a:spAutoFit/>
          </a:bodyPr>
          <a:lstStyle/>
          <a:p>
            <a:pPr algn="ctr"/>
            <a:r>
              <a:rPr lang="en-US" sz="3600" b="1">
                <a:latin typeface="Century Gothic" panose="020B0502020202020204" pitchFamily="34" charset="0"/>
              </a:rPr>
              <a:t>Container for Change</a:t>
            </a:r>
            <a:endParaRPr lang="en-AU" sz="3600"/>
          </a:p>
        </p:txBody>
      </p:sp>
      <p:sp>
        <p:nvSpPr>
          <p:cNvPr id="6" name="TextBox 5">
            <a:extLst>
              <a:ext uri="{FF2B5EF4-FFF2-40B4-BE49-F238E27FC236}">
                <a16:creationId xmlns:a16="http://schemas.microsoft.com/office/drawing/2014/main" id="{0F6165B7-665F-EF73-CE0D-B4BFE9BE2926}"/>
              </a:ext>
            </a:extLst>
          </p:cNvPr>
          <p:cNvSpPr txBox="1"/>
          <p:nvPr/>
        </p:nvSpPr>
        <p:spPr>
          <a:xfrm>
            <a:off x="2567167" y="1633709"/>
            <a:ext cx="4599160" cy="523220"/>
          </a:xfrm>
          <a:prstGeom prst="rect">
            <a:avLst/>
          </a:prstGeom>
          <a:noFill/>
        </p:spPr>
        <p:txBody>
          <a:bodyPr wrap="square" rtlCol="0">
            <a:spAutoFit/>
          </a:bodyPr>
          <a:lstStyle/>
          <a:p>
            <a:pPr algn="ctr"/>
            <a:r>
              <a:rPr lang="en-US" sz="1400"/>
              <a:t>Things that come up and need our attention </a:t>
            </a:r>
          </a:p>
          <a:p>
            <a:pPr algn="ctr"/>
            <a:r>
              <a:rPr lang="en-US" sz="1400"/>
              <a:t>but is not our focus for today</a:t>
            </a:r>
          </a:p>
        </p:txBody>
      </p:sp>
    </p:spTree>
    <p:extLst>
      <p:ext uri="{BB962C8B-B14F-4D97-AF65-F5344CB8AC3E}">
        <p14:creationId xmlns:p14="http://schemas.microsoft.com/office/powerpoint/2010/main" val="4070592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1832B-C7F7-5C48-AC6F-0085656DCAA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08030E-ECE0-336B-239D-839F35DD8EBF}"/>
              </a:ext>
            </a:extLst>
          </p:cNvPr>
          <p:cNvSpPr txBox="1">
            <a:spLocks noGrp="1"/>
          </p:cNvSpPr>
          <p:nvPr>
            <p:ph idx="1"/>
          </p:nvPr>
        </p:nvSpPr>
        <p:spPr>
          <a:xfrm>
            <a:off x="684000" y="1176601"/>
            <a:ext cx="8543925" cy="4684359"/>
          </a:xfrm>
          <a:prstGeom prst="rect">
            <a:avLst/>
          </a:prstGeom>
          <a:noFill/>
        </p:spPr>
        <p:txBody>
          <a:bodyPr vert="horz" wrap="square" lIns="91440" tIns="45720" rIns="91440" bIns="45720" rtlCol="0" anchor="t">
            <a:spAutoFit/>
          </a:bodyPr>
          <a:lstStyle/>
          <a:p>
            <a:pPr marL="0" indent="0" algn="ctr">
              <a:buNone/>
            </a:pPr>
            <a:endParaRPr lang="en-US">
              <a:solidFill>
                <a:srgbClr val="000000"/>
              </a:solidFill>
              <a:latin typeface="Calibri"/>
              <a:ea typeface="Calibri"/>
              <a:cs typeface="Calibri"/>
            </a:endParaRPr>
          </a:p>
          <a:p>
            <a:pPr marL="0" indent="0" algn="ctr">
              <a:buNone/>
            </a:pPr>
            <a:endParaRPr lang="en-US" sz="2400">
              <a:solidFill>
                <a:srgbClr val="000000"/>
              </a:solidFill>
              <a:latin typeface="Calibri"/>
              <a:ea typeface="Calibri"/>
              <a:cs typeface="Calibri"/>
            </a:endParaRPr>
          </a:p>
          <a:p>
            <a:pPr marL="0" indent="0" algn="ctr">
              <a:lnSpc>
                <a:spcPct val="150000"/>
              </a:lnSpc>
              <a:buNone/>
            </a:pPr>
            <a:r>
              <a:rPr lang="en-US" sz="2400">
                <a:solidFill>
                  <a:srgbClr val="000000"/>
                </a:solidFill>
                <a:latin typeface="Calibri"/>
                <a:ea typeface="Calibri"/>
                <a:cs typeface="Calibri"/>
              </a:rPr>
              <a:t>What are your 3 key insights or ideas in this practice area?</a:t>
            </a:r>
            <a:endParaRPr lang="en-US">
              <a:solidFill>
                <a:srgbClr val="000000"/>
              </a:solidFill>
              <a:latin typeface="Calibri"/>
              <a:ea typeface="Calibri"/>
              <a:cs typeface="Calibri"/>
            </a:endParaRPr>
          </a:p>
          <a:p>
            <a:pPr marL="0" indent="0" algn="ctr">
              <a:lnSpc>
                <a:spcPct val="150000"/>
              </a:lnSpc>
              <a:buNone/>
            </a:pPr>
            <a:r>
              <a:rPr lang="en-US" sz="2400">
                <a:solidFill>
                  <a:srgbClr val="000000"/>
                </a:solidFill>
                <a:latin typeface="Calibri"/>
                <a:ea typeface="Calibri"/>
                <a:cs typeface="Calibri"/>
              </a:rPr>
              <a:t>What would be the most important insights for young people?</a:t>
            </a:r>
            <a:endParaRPr lang="en-US" sz="2400">
              <a:ea typeface="Calibri"/>
              <a:cs typeface="Calibri"/>
            </a:endParaRPr>
          </a:p>
          <a:p>
            <a:pPr marL="0" indent="0" algn="ctr">
              <a:lnSpc>
                <a:spcPct val="150000"/>
              </a:lnSpc>
              <a:buNone/>
            </a:pPr>
            <a:r>
              <a:rPr lang="en-US" sz="2400">
                <a:solidFill>
                  <a:srgbClr val="000000"/>
                </a:solidFill>
                <a:latin typeface="Calibri"/>
                <a:ea typeface="Calibri"/>
                <a:cs typeface="Calibri"/>
              </a:rPr>
              <a:t>What felt the most urgent and critical?</a:t>
            </a:r>
          </a:p>
          <a:p>
            <a:pPr marL="0" indent="0" algn="ctr">
              <a:lnSpc>
                <a:spcPct val="150000"/>
              </a:lnSpc>
              <a:buNone/>
            </a:pPr>
            <a:r>
              <a:rPr lang="en-US" sz="2400">
                <a:solidFill>
                  <a:srgbClr val="000000"/>
                </a:solidFill>
                <a:latin typeface="Calibri"/>
                <a:ea typeface="Calibri"/>
                <a:cs typeface="Calibri"/>
              </a:rPr>
              <a:t>If you could only explore and work on one issue in this area, what would you choose?</a:t>
            </a:r>
          </a:p>
          <a:p>
            <a:pPr marL="0" indent="0" algn="ctr">
              <a:buNone/>
            </a:pPr>
            <a:endParaRPr lang="en-US" sz="2400">
              <a:ea typeface="Calibri"/>
              <a:cs typeface="Calibri"/>
            </a:endParaRPr>
          </a:p>
        </p:txBody>
      </p:sp>
      <p:pic>
        <p:nvPicPr>
          <p:cNvPr id="5" name="Picture 4">
            <a:extLst>
              <a:ext uri="{FF2B5EF4-FFF2-40B4-BE49-F238E27FC236}">
                <a16:creationId xmlns:a16="http://schemas.microsoft.com/office/drawing/2014/main" id="{6A9CC8CE-43D4-F408-3C6B-6E21EF79295B}"/>
              </a:ext>
            </a:extLst>
          </p:cNvPr>
          <p:cNvPicPr>
            <a:picLocks noChangeAspect="1" noChangeArrowheads="1"/>
          </p:cNvPicPr>
          <p:nvPr/>
        </p:nvPicPr>
        <p:blipFill rotWithShape="1">
          <a:blip r:embed="rId2">
            <a:duotone>
              <a:prstClr val="black"/>
              <a:schemeClr val="accent2">
                <a:lumMod val="60000"/>
                <a:lumOff val="40000"/>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24680"/>
          <a:stretch/>
        </p:blipFill>
        <p:spPr bwMode="auto">
          <a:xfrm rot="21240795">
            <a:off x="83524" y="-483824"/>
            <a:ext cx="3615801" cy="1790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1923F89-A176-7A40-0BBD-405B24BB15FF}"/>
              </a:ext>
            </a:extLst>
          </p:cNvPr>
          <p:cNvPicPr>
            <a:picLocks noChangeAspect="1" noChangeArrowheads="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11799"/>
          <a:stretch/>
        </p:blipFill>
        <p:spPr bwMode="auto">
          <a:xfrm rot="19300638">
            <a:off x="6351705" y="4272811"/>
            <a:ext cx="4234189" cy="17907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545B0BE-1C1B-7562-9992-C0AEE1ED7E18}"/>
              </a:ext>
            </a:extLst>
          </p:cNvPr>
          <p:cNvSpPr txBox="1">
            <a:spLocks/>
          </p:cNvSpPr>
          <p:nvPr/>
        </p:nvSpPr>
        <p:spPr>
          <a:xfrm>
            <a:off x="555630" y="283189"/>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Making Sense</a:t>
            </a:r>
            <a:endParaRPr lang="en-AU" sz="4400" b="1">
              <a:latin typeface="Century Gothic" panose="020B0502020202020204" pitchFamily="34" charset="0"/>
            </a:endParaRPr>
          </a:p>
        </p:txBody>
      </p:sp>
    </p:spTree>
    <p:extLst>
      <p:ext uri="{BB962C8B-B14F-4D97-AF65-F5344CB8AC3E}">
        <p14:creationId xmlns:p14="http://schemas.microsoft.com/office/powerpoint/2010/main" val="2219479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478B7-347F-23E1-270B-10F279B32FF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9B7C6D3-D9E0-2E70-4E63-849839603C47}"/>
              </a:ext>
            </a:extLst>
          </p:cNvPr>
          <p:cNvSpPr txBox="1"/>
          <p:nvPr/>
        </p:nvSpPr>
        <p:spPr>
          <a:xfrm>
            <a:off x="682024" y="-727755"/>
            <a:ext cx="8254105" cy="6555641"/>
          </a:xfrm>
          <a:prstGeom prst="rect">
            <a:avLst/>
          </a:prstGeom>
          <a:noFill/>
        </p:spPr>
        <p:txBody>
          <a:bodyPr wrap="square" lIns="91440" tIns="45720" rIns="91440" bIns="45720" anchor="t">
            <a:spAutoFit/>
          </a:bodyPr>
          <a:lstStyle/>
          <a:p>
            <a:pPr algn="ctr" fontAlgn="t">
              <a:lnSpc>
                <a:spcPct val="150000"/>
              </a:lnSpc>
            </a:pPr>
            <a:endParaRPr lang="en-US" sz="2000">
              <a:ea typeface="Calibri"/>
              <a:cs typeface="Calibri"/>
            </a:endParaRPr>
          </a:p>
          <a:p>
            <a:pPr algn="ctr">
              <a:lnSpc>
                <a:spcPct val="150000"/>
              </a:lnSpc>
            </a:pPr>
            <a:endParaRPr lang="en-US" sz="2000" b="1">
              <a:ea typeface="Calibri"/>
              <a:cs typeface="Calibri"/>
            </a:endParaRPr>
          </a:p>
          <a:p>
            <a:pPr algn="ctr">
              <a:lnSpc>
                <a:spcPct val="150000"/>
              </a:lnSpc>
            </a:pPr>
            <a:endParaRPr lang="en-US" sz="2000">
              <a:ea typeface="Calibri"/>
              <a:cs typeface="Calibri"/>
            </a:endParaRPr>
          </a:p>
          <a:p>
            <a:pPr algn="ctr">
              <a:lnSpc>
                <a:spcPct val="150000"/>
              </a:lnSpc>
            </a:pPr>
            <a:endParaRPr lang="en-US" sz="2000">
              <a:ea typeface="Calibri"/>
              <a:cs typeface="Calibri"/>
            </a:endParaRPr>
          </a:p>
          <a:p>
            <a:pPr algn="ctr">
              <a:lnSpc>
                <a:spcPct val="150000"/>
              </a:lnSpc>
            </a:pPr>
            <a:r>
              <a:rPr lang="en-US" sz="2000" b="1">
                <a:ea typeface="Calibri"/>
                <a:cs typeface="Calibri"/>
              </a:rPr>
              <a:t>Think of a time when this standard was reflected well in your work</a:t>
            </a:r>
            <a:endParaRPr lang="en-US" sz="2000">
              <a:ea typeface="Calibri"/>
              <a:cs typeface="Calibri"/>
            </a:endParaRPr>
          </a:p>
          <a:p>
            <a:pPr algn="ctr">
              <a:lnSpc>
                <a:spcPct val="150000"/>
              </a:lnSpc>
            </a:pPr>
            <a:r>
              <a:rPr lang="en-US" sz="2000">
                <a:ea typeface="Calibri"/>
                <a:cs typeface="Calibri"/>
              </a:rPr>
              <a:t> </a:t>
            </a:r>
            <a:r>
              <a:rPr lang="en-US" sz="2400" b="1">
                <a:ea typeface="Calibri"/>
                <a:cs typeface="Calibri"/>
              </a:rPr>
              <a:t>PRACTICE</a:t>
            </a:r>
            <a:r>
              <a:rPr lang="en-US" sz="2000" b="1">
                <a:ea typeface="Calibri"/>
                <a:cs typeface="Calibri"/>
              </a:rPr>
              <a:t> </a:t>
            </a:r>
            <a:endParaRPr lang="en-US"/>
          </a:p>
          <a:p>
            <a:pPr algn="ctr"/>
            <a:r>
              <a:rPr lang="en-US">
                <a:ea typeface="Calibri"/>
                <a:cs typeface="Calibri"/>
              </a:rPr>
              <a:t>What does it look when we do this well?  </a:t>
            </a:r>
          </a:p>
          <a:p>
            <a:pPr algn="ctr"/>
            <a:r>
              <a:rPr lang="en-US">
                <a:ea typeface="Calibri"/>
                <a:cs typeface="Calibri"/>
              </a:rPr>
              <a:t>What methods, activities, ways of learning/connecting are successful?</a:t>
            </a:r>
          </a:p>
          <a:p>
            <a:pPr algn="ctr"/>
            <a:r>
              <a:rPr lang="en-US">
                <a:ea typeface="+mn-lt"/>
                <a:cs typeface="+mn-lt"/>
              </a:rPr>
              <a:t>How consistently are we following this standard?</a:t>
            </a:r>
            <a:endParaRPr lang="en-US"/>
          </a:p>
          <a:p>
            <a:pPr algn="ctr"/>
            <a:r>
              <a:rPr lang="en-US">
                <a:ea typeface="+mn-lt"/>
                <a:cs typeface="+mn-lt"/>
              </a:rPr>
              <a:t>How do we know we are meeting this standard?</a:t>
            </a:r>
            <a:endParaRPr lang="en-US"/>
          </a:p>
          <a:p>
            <a:pPr algn="ctr">
              <a:lnSpc>
                <a:spcPct val="150000"/>
              </a:lnSpc>
            </a:pPr>
            <a:r>
              <a:rPr lang="en-US" sz="2000" b="1">
                <a:ea typeface="Calibri"/>
                <a:cs typeface="Calibri"/>
              </a:rPr>
              <a:t>Is it about our </a:t>
            </a:r>
            <a:r>
              <a:rPr lang="en-US" sz="2400" b="1">
                <a:ea typeface="Calibri"/>
                <a:cs typeface="Calibri"/>
              </a:rPr>
              <a:t>PROGRAM / PROCESS</a:t>
            </a:r>
          </a:p>
          <a:p>
            <a:pPr algn="ctr"/>
            <a:r>
              <a:rPr lang="en-US">
                <a:ea typeface="Calibri"/>
                <a:cs typeface="Calibri"/>
              </a:rPr>
              <a:t>The way we work as a team, rules, our forms, our payment process, our supervision, our tools, our reflection, our support mechanisms within the team, training</a:t>
            </a:r>
          </a:p>
          <a:p>
            <a:pPr algn="ctr"/>
            <a:endParaRPr lang="en-US">
              <a:ea typeface="Calibri"/>
              <a:cs typeface="Calibri"/>
            </a:endParaRPr>
          </a:p>
          <a:p>
            <a:pPr algn="ctr">
              <a:lnSpc>
                <a:spcPct val="150000"/>
              </a:lnSpc>
            </a:pPr>
            <a:r>
              <a:rPr lang="en-US" sz="2000" b="1">
                <a:ea typeface="Calibri"/>
                <a:cs typeface="Calibri"/>
              </a:rPr>
              <a:t>Is it about the local </a:t>
            </a:r>
            <a:r>
              <a:rPr lang="en-US" sz="2400" b="1">
                <a:ea typeface="Calibri"/>
                <a:cs typeface="Calibri"/>
              </a:rPr>
              <a:t>SYSTEM</a:t>
            </a:r>
            <a:endParaRPr lang="en-US" sz="2000" b="1">
              <a:ea typeface="Calibri"/>
              <a:cs typeface="Calibri"/>
            </a:endParaRPr>
          </a:p>
          <a:p>
            <a:pPr algn="ctr"/>
            <a:r>
              <a:rPr lang="en-US">
                <a:ea typeface="Calibri"/>
                <a:cs typeface="Calibri"/>
              </a:rPr>
              <a:t>The structure of the district office, gaps in access, unmet demand?</a:t>
            </a:r>
          </a:p>
          <a:p>
            <a:pPr marL="285750" indent="-285750" algn="ctr">
              <a:buFont typeface="Arial"/>
              <a:buChar char="•"/>
            </a:pPr>
            <a:endParaRPr lang="en-US">
              <a:ea typeface="Calibri"/>
              <a:cs typeface="Calibri"/>
            </a:endParaRPr>
          </a:p>
        </p:txBody>
      </p:sp>
      <p:sp>
        <p:nvSpPr>
          <p:cNvPr id="19" name="Title 1">
            <a:extLst>
              <a:ext uri="{FF2B5EF4-FFF2-40B4-BE49-F238E27FC236}">
                <a16:creationId xmlns:a16="http://schemas.microsoft.com/office/drawing/2014/main" id="{C1A274B3-5F28-DD3C-F303-1A6A98D9B38C}"/>
              </a:ext>
            </a:extLst>
          </p:cNvPr>
          <p:cNvSpPr txBox="1">
            <a:spLocks/>
          </p:cNvSpPr>
          <p:nvPr/>
        </p:nvSpPr>
        <p:spPr>
          <a:xfrm>
            <a:off x="392205" y="-431968"/>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panose="020B0502020202020204" pitchFamily="34" charset="0"/>
              </a:rPr>
              <a:t>Reflect</a:t>
            </a:r>
            <a:endParaRPr lang="en-AU" sz="4400" b="1">
              <a:latin typeface="Century Gothic" panose="020B0502020202020204" pitchFamily="34" charset="0"/>
            </a:endParaRPr>
          </a:p>
        </p:txBody>
      </p:sp>
      <p:pic>
        <p:nvPicPr>
          <p:cNvPr id="2" name="Picture 1">
            <a:extLst>
              <a:ext uri="{FF2B5EF4-FFF2-40B4-BE49-F238E27FC236}">
                <a16:creationId xmlns:a16="http://schemas.microsoft.com/office/drawing/2014/main" id="{EBF36A59-FD82-19AF-B027-E3A808694E15}"/>
              </a:ext>
            </a:extLst>
          </p:cNvPr>
          <p:cNvPicPr>
            <a:picLocks noChangeAspect="1" noChangeArrowheads="1"/>
          </p:cNvPicPr>
          <p:nvPr/>
        </p:nvPicPr>
        <p:blipFill rotWithShape="1">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4680"/>
          <a:stretch/>
        </p:blipFill>
        <p:spPr bwMode="auto">
          <a:xfrm rot="21240795">
            <a:off x="83524" y="-483824"/>
            <a:ext cx="3615801"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150DDE-C293-19A6-1A19-18E601334BA1}"/>
              </a:ext>
            </a:extLst>
          </p:cNvPr>
          <p:cNvPicPr>
            <a:picLocks noChangeAspect="1" noChangeArrowheads="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11799"/>
          <a:stretch/>
        </p:blipFill>
        <p:spPr bwMode="auto">
          <a:xfrm rot="19300638">
            <a:off x="6351705" y="4272811"/>
            <a:ext cx="4234189"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031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478B7-347F-23E1-270B-10F279B32FF2}"/>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3FBE79E2-96DB-C5EE-36A2-6985F7E8766C}"/>
              </a:ext>
            </a:extLst>
          </p:cNvPr>
          <p:cNvSpPr/>
          <p:nvPr/>
        </p:nvSpPr>
        <p:spPr>
          <a:xfrm>
            <a:off x="247803" y="947003"/>
            <a:ext cx="5924398" cy="5602180"/>
          </a:xfrm>
          <a:prstGeom prst="ellipse">
            <a:avLst/>
          </a:prstGeom>
          <a:solidFill>
            <a:srgbClr val="E2D1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Title 1">
            <a:extLst>
              <a:ext uri="{FF2B5EF4-FFF2-40B4-BE49-F238E27FC236}">
                <a16:creationId xmlns:a16="http://schemas.microsoft.com/office/drawing/2014/main" id="{C1A274B3-5F28-DD3C-F303-1A6A98D9B38C}"/>
              </a:ext>
            </a:extLst>
          </p:cNvPr>
          <p:cNvSpPr txBox="1">
            <a:spLocks/>
          </p:cNvSpPr>
          <p:nvPr/>
        </p:nvSpPr>
        <p:spPr>
          <a:xfrm>
            <a:off x="725837" y="-559312"/>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Circles of control</a:t>
            </a:r>
            <a:endParaRPr lang="en-AU" sz="4400" b="1">
              <a:latin typeface="Century Gothic" panose="020B0502020202020204" pitchFamily="34" charset="0"/>
            </a:endParaRPr>
          </a:p>
        </p:txBody>
      </p:sp>
      <p:pic>
        <p:nvPicPr>
          <p:cNvPr id="4" name="Picture 2">
            <a:extLst>
              <a:ext uri="{FF2B5EF4-FFF2-40B4-BE49-F238E27FC236}">
                <a16:creationId xmlns:a16="http://schemas.microsoft.com/office/drawing/2014/main" id="{4E1D70EE-180E-5EFF-D533-F1E99CAF53B9}"/>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22089" r="23619"/>
          <a:stretch/>
        </p:blipFill>
        <p:spPr bwMode="auto">
          <a:xfrm rot="20822279">
            <a:off x="23784" y="-545075"/>
            <a:ext cx="2606414" cy="17907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EF64733-2389-084D-1E0C-22B17993D173}"/>
              </a:ext>
            </a:extLst>
          </p:cNvPr>
          <p:cNvSpPr/>
          <p:nvPr/>
        </p:nvSpPr>
        <p:spPr>
          <a:xfrm>
            <a:off x="1156761" y="1826951"/>
            <a:ext cx="4024546" cy="3843435"/>
          </a:xfrm>
          <a:prstGeom prst="ellipse">
            <a:avLst/>
          </a:prstGeom>
          <a:solidFill>
            <a:srgbClr val="B8CA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50A1034-9A3C-73A4-26E1-50E8A8967135}"/>
              </a:ext>
            </a:extLst>
          </p:cNvPr>
          <p:cNvSpPr/>
          <p:nvPr/>
        </p:nvSpPr>
        <p:spPr>
          <a:xfrm>
            <a:off x="2112979" y="2660617"/>
            <a:ext cx="2194783" cy="2174952"/>
          </a:xfrm>
          <a:prstGeom prst="ellipse">
            <a:avLst/>
          </a:prstGeom>
          <a:solidFill>
            <a:srgbClr val="ABA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60FB07-A0F1-9BD6-052D-9C1CEE69D6F3}"/>
              </a:ext>
            </a:extLst>
          </p:cNvPr>
          <p:cNvSpPr txBox="1"/>
          <p:nvPr/>
        </p:nvSpPr>
        <p:spPr>
          <a:xfrm>
            <a:off x="2758902" y="3471094"/>
            <a:ext cx="11934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Can control</a:t>
            </a:r>
          </a:p>
        </p:txBody>
      </p:sp>
      <p:sp>
        <p:nvSpPr>
          <p:cNvPr id="9" name="TextBox 8">
            <a:extLst>
              <a:ext uri="{FF2B5EF4-FFF2-40B4-BE49-F238E27FC236}">
                <a16:creationId xmlns:a16="http://schemas.microsoft.com/office/drawing/2014/main" id="{6B6A4E77-0108-B00B-BB89-271D755F5E54}"/>
              </a:ext>
            </a:extLst>
          </p:cNvPr>
          <p:cNvSpPr txBox="1"/>
          <p:nvPr/>
        </p:nvSpPr>
        <p:spPr>
          <a:xfrm>
            <a:off x="6339819" y="4092863"/>
            <a:ext cx="3374904" cy="1191816"/>
          </a:xfrm>
          <a:prstGeom prst="round2DiagRect">
            <a:avLst/>
          </a:prstGeom>
          <a:solidFill>
            <a:srgbClr val="ABABFF"/>
          </a:solidFill>
        </p:spPr>
        <p:txBody>
          <a:bodyPr wrap="square">
            <a:spAutoFit/>
          </a:bodyPr>
          <a:lstStyle>
            <a:defPPr>
              <a:defRPr lang="en-US"/>
            </a:defPPr>
            <a:lvl1pPr>
              <a:defRPr sz="1600"/>
            </a:lvl1pPr>
          </a:lstStyle>
          <a:p>
            <a:r>
              <a:rPr lang="en-US" b="1"/>
              <a:t>PRACTICE</a:t>
            </a:r>
            <a:r>
              <a:rPr lang="en-US"/>
              <a:t> how we work with young people/ as a team, Methods, our supervision, activities, ways of learning/connecting</a:t>
            </a:r>
          </a:p>
        </p:txBody>
      </p:sp>
      <p:sp>
        <p:nvSpPr>
          <p:cNvPr id="11" name="TextBox 10">
            <a:extLst>
              <a:ext uri="{FF2B5EF4-FFF2-40B4-BE49-F238E27FC236}">
                <a16:creationId xmlns:a16="http://schemas.microsoft.com/office/drawing/2014/main" id="{5FAA64F4-DED3-0EFF-86AF-A31970558308}"/>
              </a:ext>
            </a:extLst>
          </p:cNvPr>
          <p:cNvSpPr txBox="1"/>
          <p:nvPr/>
        </p:nvSpPr>
        <p:spPr>
          <a:xfrm>
            <a:off x="3987867" y="1364135"/>
            <a:ext cx="1193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Cannot </a:t>
            </a:r>
            <a:endParaRPr lang="en-US"/>
          </a:p>
          <a:p>
            <a:r>
              <a:rPr lang="en-US" sz="1200">
                <a:ea typeface="Calibri"/>
                <a:cs typeface="Calibri"/>
              </a:rPr>
              <a:t>control</a:t>
            </a:r>
            <a:endParaRPr lang="en-US"/>
          </a:p>
        </p:txBody>
      </p:sp>
      <p:sp>
        <p:nvSpPr>
          <p:cNvPr id="12" name="TextBox 11">
            <a:extLst>
              <a:ext uri="{FF2B5EF4-FFF2-40B4-BE49-F238E27FC236}">
                <a16:creationId xmlns:a16="http://schemas.microsoft.com/office/drawing/2014/main" id="{8FBE9987-23AD-2D54-DC93-C995134A6EF4}"/>
              </a:ext>
            </a:extLst>
          </p:cNvPr>
          <p:cNvSpPr txBox="1"/>
          <p:nvPr/>
        </p:nvSpPr>
        <p:spPr>
          <a:xfrm>
            <a:off x="6404096" y="2564608"/>
            <a:ext cx="3246351" cy="1191816"/>
          </a:xfrm>
          <a:prstGeom prst="round2DiagRect">
            <a:avLst/>
          </a:prstGeom>
          <a:solidFill>
            <a:srgbClr val="B8CAFE"/>
          </a:solidFill>
        </p:spPr>
        <p:txBody>
          <a:bodyPr wrap="square">
            <a:spAutoFit/>
          </a:bodyPr>
          <a:lstStyle>
            <a:defPPr>
              <a:defRPr lang="en-US"/>
            </a:defPPr>
            <a:lvl1pPr>
              <a:defRPr sz="1600"/>
            </a:lvl1pPr>
          </a:lstStyle>
          <a:p>
            <a:r>
              <a:rPr lang="en-US" b="1"/>
              <a:t>PROGRAM/SERVICE OFFER</a:t>
            </a:r>
            <a:r>
              <a:rPr lang="en-US"/>
              <a:t> </a:t>
            </a:r>
            <a:r>
              <a:rPr lang="en-US" err="1"/>
              <a:t>e.g</a:t>
            </a:r>
            <a:r>
              <a:rPr lang="en-US"/>
              <a:t>, flexible parts of the Model, our forms, our payment process, our tools</a:t>
            </a:r>
          </a:p>
        </p:txBody>
      </p:sp>
      <p:sp>
        <p:nvSpPr>
          <p:cNvPr id="13" name="TextBox 12">
            <a:extLst>
              <a:ext uri="{FF2B5EF4-FFF2-40B4-BE49-F238E27FC236}">
                <a16:creationId xmlns:a16="http://schemas.microsoft.com/office/drawing/2014/main" id="{A3D63329-1791-BE52-BC17-EECDC7417E3B}"/>
              </a:ext>
            </a:extLst>
          </p:cNvPr>
          <p:cNvSpPr txBox="1"/>
          <p:nvPr/>
        </p:nvSpPr>
        <p:spPr>
          <a:xfrm>
            <a:off x="3414779" y="2164716"/>
            <a:ext cx="681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ea typeface="Calibri"/>
                <a:cs typeface="Calibri"/>
              </a:rPr>
              <a:t>Some </a:t>
            </a:r>
            <a:endParaRPr lang="en-US"/>
          </a:p>
          <a:p>
            <a:pPr algn="ctr"/>
            <a:r>
              <a:rPr lang="en-US" sz="1200">
                <a:ea typeface="Calibri"/>
                <a:cs typeface="Calibri"/>
              </a:rPr>
              <a:t>control</a:t>
            </a:r>
            <a:endParaRPr lang="en-US"/>
          </a:p>
        </p:txBody>
      </p:sp>
      <p:sp>
        <p:nvSpPr>
          <p:cNvPr id="15" name="TextBox 14">
            <a:extLst>
              <a:ext uri="{FF2B5EF4-FFF2-40B4-BE49-F238E27FC236}">
                <a16:creationId xmlns:a16="http://schemas.microsoft.com/office/drawing/2014/main" id="{D87D69CD-215B-75FC-1649-A3CE24B8FF6C}"/>
              </a:ext>
            </a:extLst>
          </p:cNvPr>
          <p:cNvSpPr txBox="1"/>
          <p:nvPr/>
        </p:nvSpPr>
        <p:spPr>
          <a:xfrm>
            <a:off x="6371351" y="1036353"/>
            <a:ext cx="3246351" cy="919401"/>
          </a:xfrm>
          <a:prstGeom prst="round2DiagRect">
            <a:avLst/>
          </a:prstGeom>
          <a:solidFill>
            <a:srgbClr val="E2D1FB"/>
          </a:solidFill>
        </p:spPr>
        <p:txBody>
          <a:bodyPr wrap="square">
            <a:spAutoFit/>
          </a:bodyPr>
          <a:lstStyle/>
          <a:p>
            <a:r>
              <a:rPr lang="en-US" sz="1600" b="1"/>
              <a:t>SYSTEM</a:t>
            </a:r>
            <a:r>
              <a:rPr lang="en-US" sz="1600"/>
              <a:t> </a:t>
            </a:r>
            <a:r>
              <a:rPr lang="en-US" sz="1600">
                <a:ea typeface="Calibri"/>
                <a:cs typeface="Calibri"/>
              </a:rPr>
              <a:t>e.g. The structure of the district office, gaps in access, unmet demand, Housing Crisis</a:t>
            </a:r>
            <a:endParaRPr lang="en-US" sz="1600"/>
          </a:p>
        </p:txBody>
      </p:sp>
      <p:sp>
        <p:nvSpPr>
          <p:cNvPr id="17" name="TextBox 16">
            <a:extLst>
              <a:ext uri="{FF2B5EF4-FFF2-40B4-BE49-F238E27FC236}">
                <a16:creationId xmlns:a16="http://schemas.microsoft.com/office/drawing/2014/main" id="{ED7BB622-4F60-0591-6CD3-B280D0832E83}"/>
              </a:ext>
            </a:extLst>
          </p:cNvPr>
          <p:cNvSpPr txBox="1"/>
          <p:nvPr/>
        </p:nvSpPr>
        <p:spPr>
          <a:xfrm>
            <a:off x="6696712" y="5595076"/>
            <a:ext cx="266111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We cannot control SYSTEM, but PROGRAM &amp; PRACTICE can respond, adapt and influence how SYSTEM affects young people</a:t>
            </a:r>
          </a:p>
        </p:txBody>
      </p:sp>
      <p:cxnSp>
        <p:nvCxnSpPr>
          <p:cNvPr id="14" name="Straight Arrow Connector 13">
            <a:extLst>
              <a:ext uri="{FF2B5EF4-FFF2-40B4-BE49-F238E27FC236}">
                <a16:creationId xmlns:a16="http://schemas.microsoft.com/office/drawing/2014/main" id="{A28C7F26-53B0-80BF-A048-8D452742F2EC}"/>
              </a:ext>
            </a:extLst>
          </p:cNvPr>
          <p:cNvCxnSpPr>
            <a:cxnSpLocks/>
            <a:endCxn id="15" idx="2"/>
          </p:cNvCxnSpPr>
          <p:nvPr/>
        </p:nvCxnSpPr>
        <p:spPr>
          <a:xfrm flipV="1">
            <a:off x="4584587" y="1496054"/>
            <a:ext cx="1786764" cy="125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ED5672F-9617-D316-C0EA-DB978EF27C43}"/>
              </a:ext>
            </a:extLst>
          </p:cNvPr>
          <p:cNvCxnSpPr>
            <a:cxnSpLocks/>
          </p:cNvCxnSpPr>
          <p:nvPr/>
        </p:nvCxnSpPr>
        <p:spPr>
          <a:xfrm>
            <a:off x="4096339" y="2660617"/>
            <a:ext cx="2275012" cy="249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2638D2D-2A00-EE55-EA58-9FC4FDE42BCA}"/>
              </a:ext>
            </a:extLst>
          </p:cNvPr>
          <p:cNvCxnSpPr>
            <a:cxnSpLocks/>
            <a:endCxn id="9" idx="2"/>
          </p:cNvCxnSpPr>
          <p:nvPr/>
        </p:nvCxnSpPr>
        <p:spPr>
          <a:xfrm>
            <a:off x="3755559" y="3790399"/>
            <a:ext cx="2584260" cy="89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34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63" y="508838"/>
            <a:ext cx="4239591"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18A133F-6777-03C9-AB28-7EA15F414059}"/>
              </a:ext>
            </a:extLst>
          </p:cNvPr>
          <p:cNvSpPr>
            <a:spLocks noGrp="1"/>
          </p:cNvSpPr>
          <p:nvPr>
            <p:ph type="title"/>
          </p:nvPr>
        </p:nvSpPr>
        <p:spPr>
          <a:xfrm>
            <a:off x="-278264" y="1243013"/>
            <a:ext cx="4062306" cy="4371974"/>
          </a:xfrm>
        </p:spPr>
        <p:txBody>
          <a:bodyPr>
            <a:normAutofit/>
          </a:bodyPr>
          <a:lstStyle/>
          <a:p>
            <a:pPr algn="ctr"/>
            <a:r>
              <a:rPr lang="en-US" sz="3200" b="1">
                <a:latin typeface="Century Gothic" panose="020B0502020202020204" pitchFamily="34" charset="0"/>
              </a:rPr>
              <a:t>Smooth </a:t>
            </a:r>
            <a:br>
              <a:rPr lang="en-US" sz="3200" b="1">
                <a:latin typeface="Century Gothic" panose="020B0502020202020204" pitchFamily="34" charset="0"/>
              </a:rPr>
            </a:br>
            <a:r>
              <a:rPr lang="en-US" sz="3200" b="1">
                <a:latin typeface="Century Gothic" panose="020B0502020202020204" pitchFamily="34" charset="0"/>
              </a:rPr>
              <a:t>Transition</a:t>
            </a:r>
            <a:br>
              <a:rPr lang="en-US" sz="3200" b="1">
                <a:latin typeface="Century Gothic" panose="020B0502020202020204" pitchFamily="34" charset="0"/>
              </a:rPr>
            </a:br>
            <a:br>
              <a:rPr lang="en-US" sz="3200" b="1">
                <a:latin typeface="Century Gothic" panose="020B0502020202020204" pitchFamily="34" charset="0"/>
              </a:rPr>
            </a:br>
            <a:r>
              <a:rPr lang="en-US" sz="2000">
                <a:latin typeface="Century Gothic" panose="020B0502020202020204" pitchFamily="34" charset="0"/>
              </a:rPr>
              <a:t>- continuation </a:t>
            </a:r>
            <a:br>
              <a:rPr lang="en-US" sz="2000">
                <a:latin typeface="Century Gothic" panose="020B0502020202020204" pitchFamily="34" charset="0"/>
              </a:rPr>
            </a:br>
            <a:r>
              <a:rPr lang="en-US" sz="2000">
                <a:latin typeface="Century Gothic" panose="020B0502020202020204" pitchFamily="34" charset="0"/>
              </a:rPr>
              <a:t>of support 21 + </a:t>
            </a:r>
            <a:br>
              <a:rPr lang="en-US" sz="3200" b="1">
                <a:latin typeface="Century Gothic" panose="020B0502020202020204" pitchFamily="34" charset="0"/>
              </a:rPr>
            </a:br>
            <a:endParaRPr lang="en-AU" sz="3200">
              <a:latin typeface="Century Gothic" panose="020B0502020202020204" pitchFamily="34" charset="0"/>
            </a:endParaRPr>
          </a:p>
        </p:txBody>
      </p:sp>
      <p:sp>
        <p:nvSpPr>
          <p:cNvPr id="3" name="Content Placeholder 2">
            <a:extLst>
              <a:ext uri="{FF2B5EF4-FFF2-40B4-BE49-F238E27FC236}">
                <a16:creationId xmlns:a16="http://schemas.microsoft.com/office/drawing/2014/main" id="{8033C804-79C1-9E4F-BBBA-CAEA853154C4}"/>
              </a:ext>
            </a:extLst>
          </p:cNvPr>
          <p:cNvSpPr>
            <a:spLocks noGrp="1"/>
          </p:cNvSpPr>
          <p:nvPr>
            <p:ph idx="1"/>
          </p:nvPr>
        </p:nvSpPr>
        <p:spPr>
          <a:xfrm>
            <a:off x="4491345" y="850287"/>
            <a:ext cx="4966052" cy="6007713"/>
          </a:xfrm>
        </p:spPr>
        <p:txBody>
          <a:bodyPr anchor="ctr">
            <a:normAutofit/>
          </a:bodyPr>
          <a:lstStyle/>
          <a:p>
            <a:pPr marL="0" indent="0" defTabSz="914400">
              <a:spcAft>
                <a:spcPts val="600"/>
              </a:spcAft>
              <a:buNone/>
            </a:pPr>
            <a:r>
              <a:rPr lang="en-US" sz="1600"/>
              <a:t>How do we support young people to access resources available to them in the community and build their networks and support circles? </a:t>
            </a:r>
          </a:p>
          <a:p>
            <a:pPr marL="0" indent="0" defTabSz="914400">
              <a:spcAft>
                <a:spcPts val="600"/>
              </a:spcAft>
              <a:buNone/>
            </a:pPr>
            <a:endParaRPr lang="en-US" sz="1600"/>
          </a:p>
          <a:p>
            <a:pPr marL="0" indent="0" defTabSz="914400">
              <a:spcAft>
                <a:spcPts val="600"/>
              </a:spcAft>
              <a:buNone/>
            </a:pPr>
            <a:r>
              <a:rPr lang="en-US" sz="1600"/>
              <a:t>How do we include the young person when creating the Handover Summary document? (Celebrating strengths/ achievements)</a:t>
            </a:r>
          </a:p>
          <a:p>
            <a:pPr marL="0" indent="0" defTabSz="914400">
              <a:spcAft>
                <a:spcPts val="600"/>
              </a:spcAft>
              <a:buNone/>
            </a:pPr>
            <a:endParaRPr lang="en-US" sz="1600"/>
          </a:p>
          <a:p>
            <a:pPr marL="0" indent="0" defTabSz="914400">
              <a:spcAft>
                <a:spcPts val="600"/>
              </a:spcAft>
              <a:buNone/>
            </a:pPr>
            <a:r>
              <a:rPr lang="en-US" sz="1600"/>
              <a:t>How do we support young people to access the leaving care fund independently after 21? </a:t>
            </a:r>
          </a:p>
          <a:p>
            <a:pPr marL="0" indent="0" defTabSz="914400">
              <a:spcAft>
                <a:spcPts val="600"/>
              </a:spcAft>
              <a:buNone/>
            </a:pPr>
            <a:endParaRPr lang="en-US" sz="1600"/>
          </a:p>
          <a:p>
            <a:pPr marL="0" indent="0" defTabSz="914400">
              <a:spcAft>
                <a:spcPts val="600"/>
              </a:spcAft>
              <a:buNone/>
            </a:pPr>
            <a:r>
              <a:rPr lang="en-US" sz="1600"/>
              <a:t>How do we smoothly transition support to specialist services as part of planning after Home Stretch WA, from 20 years of age?</a:t>
            </a:r>
          </a:p>
          <a:p>
            <a:endParaRPr lang="en-AU" sz="1600"/>
          </a:p>
        </p:txBody>
      </p:sp>
      <p:sp>
        <p:nvSpPr>
          <p:cNvPr id="4" name="Title 1">
            <a:extLst>
              <a:ext uri="{FF2B5EF4-FFF2-40B4-BE49-F238E27FC236}">
                <a16:creationId xmlns:a16="http://schemas.microsoft.com/office/drawing/2014/main" id="{FA2665DE-D3EF-8916-4649-27B09A9988B1}"/>
              </a:ext>
            </a:extLst>
          </p:cNvPr>
          <p:cNvSpPr txBox="1">
            <a:spLocks/>
          </p:cNvSpPr>
          <p:nvPr/>
        </p:nvSpPr>
        <p:spPr>
          <a:xfrm>
            <a:off x="4078552" y="-34981"/>
            <a:ext cx="5966990" cy="14540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000" b="1" kern="1200">
                <a:latin typeface="Century Gothic" panose="020B0502020202020204" pitchFamily="34" charset="0"/>
              </a:rPr>
              <a:t>Reflection Prompts from Service Standards </a:t>
            </a:r>
          </a:p>
        </p:txBody>
      </p:sp>
      <p:pic>
        <p:nvPicPr>
          <p:cNvPr id="5" name="Picture 2">
            <a:extLst>
              <a:ext uri="{FF2B5EF4-FFF2-40B4-BE49-F238E27FC236}">
                <a16:creationId xmlns:a16="http://schemas.microsoft.com/office/drawing/2014/main" id="{22683AF2-73F0-1C5A-1292-03DDA6F964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18" r="16840"/>
          <a:stretch/>
        </p:blipFill>
        <p:spPr bwMode="auto">
          <a:xfrm rot="9597527">
            <a:off x="6962282" y="5455466"/>
            <a:ext cx="3075813" cy="167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9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F07F77-BCE4-E20F-9739-8128362BFCE2}"/>
              </a:ext>
            </a:extLst>
          </p:cNvPr>
          <p:cNvSpPr>
            <a:spLocks noGrp="1"/>
          </p:cNvSpPr>
          <p:nvPr>
            <p:ph type="title"/>
          </p:nvPr>
        </p:nvSpPr>
        <p:spPr>
          <a:xfrm>
            <a:off x="681038" y="365127"/>
            <a:ext cx="8543925" cy="1325563"/>
          </a:xfrm>
        </p:spPr>
        <p:txBody>
          <a:bodyPr/>
          <a:lstStyle/>
          <a:p>
            <a:pPr algn="ctr"/>
            <a:r>
              <a:rPr lang="en-US" b="1">
                <a:latin typeface="Century Gothic" panose="020B0502020202020204" pitchFamily="34" charset="0"/>
              </a:rPr>
              <a:t>Reflect</a:t>
            </a:r>
            <a:endParaRPr lang="en-AU" b="1">
              <a:latin typeface="Century Gothic" panose="020B0502020202020204" pitchFamily="34" charset="0"/>
            </a:endParaRPr>
          </a:p>
        </p:txBody>
      </p:sp>
      <p:sp>
        <p:nvSpPr>
          <p:cNvPr id="17" name="TextBox 16">
            <a:extLst>
              <a:ext uri="{FF2B5EF4-FFF2-40B4-BE49-F238E27FC236}">
                <a16:creationId xmlns:a16="http://schemas.microsoft.com/office/drawing/2014/main" id="{3B851947-5CCC-8CAC-0861-08E6D2296408}"/>
              </a:ext>
            </a:extLst>
          </p:cNvPr>
          <p:cNvSpPr txBox="1"/>
          <p:nvPr/>
        </p:nvSpPr>
        <p:spPr>
          <a:xfrm>
            <a:off x="2048862" y="5245157"/>
            <a:ext cx="5228703" cy="519351"/>
          </a:xfrm>
          <a:prstGeom prst="ellipse">
            <a:avLst/>
          </a:prstGeom>
          <a:solidFill>
            <a:srgbClr val="FFFFCC"/>
          </a:solidFill>
          <a:ln w="3175">
            <a:noFill/>
          </a:ln>
          <a:effectLst>
            <a:softEdge rad="63500"/>
          </a:effectLst>
        </p:spPr>
        <p:txBody>
          <a:bodyPr wrap="square">
            <a:spAutoFit/>
          </a:bodyPr>
          <a:lstStyle/>
          <a:p>
            <a:pPr algn="ctr"/>
            <a:r>
              <a:rPr lang="en-US" sz="1800">
                <a:solidFill>
                  <a:srgbClr val="000000"/>
                </a:solidFill>
                <a:ea typeface="Calibri"/>
                <a:cs typeface="Calibri"/>
              </a:rPr>
              <a:t>WRITE ONE IDEA PER POST IT NOTE</a:t>
            </a:r>
          </a:p>
        </p:txBody>
      </p:sp>
      <p:sp>
        <p:nvSpPr>
          <p:cNvPr id="26" name="TextBox 25">
            <a:extLst>
              <a:ext uri="{FF2B5EF4-FFF2-40B4-BE49-F238E27FC236}">
                <a16:creationId xmlns:a16="http://schemas.microsoft.com/office/drawing/2014/main" id="{DA9984C7-B44F-E844-FEAB-47F1C75D5A34}"/>
              </a:ext>
            </a:extLst>
          </p:cNvPr>
          <p:cNvSpPr txBox="1"/>
          <p:nvPr/>
        </p:nvSpPr>
        <p:spPr>
          <a:xfrm>
            <a:off x="280657" y="2749782"/>
            <a:ext cx="3977928" cy="2270109"/>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STRENGTHS </a:t>
            </a:r>
          </a:p>
          <a:p>
            <a:pPr algn="ctr">
              <a:lnSpc>
                <a:spcPct val="150000"/>
              </a:lnSpc>
            </a:pPr>
            <a:r>
              <a:rPr lang="en-US" sz="1600">
                <a:solidFill>
                  <a:srgbClr val="000000"/>
                </a:solidFill>
                <a:ea typeface="Calibri"/>
                <a:cs typeface="Calibri"/>
              </a:rPr>
              <a:t>What are we doing well in this practice area? </a:t>
            </a:r>
            <a:endParaRPr lang="en-US" sz="1600"/>
          </a:p>
          <a:p>
            <a:pPr algn="ctr">
              <a:lnSpc>
                <a:spcPct val="150000"/>
              </a:lnSpc>
            </a:pPr>
            <a:r>
              <a:rPr lang="en-US" sz="1600">
                <a:solidFill>
                  <a:srgbClr val="000000"/>
                </a:solidFill>
                <a:ea typeface="Calibri"/>
                <a:cs typeface="Calibri"/>
              </a:rPr>
              <a:t>What works well in our Community? </a:t>
            </a:r>
          </a:p>
          <a:p>
            <a:pPr algn="ctr">
              <a:lnSpc>
                <a:spcPct val="150000"/>
              </a:lnSpc>
            </a:pPr>
            <a:r>
              <a:rPr lang="en-US" sz="1600">
                <a:solidFill>
                  <a:srgbClr val="000000"/>
                </a:solidFill>
                <a:ea typeface="Calibri"/>
                <a:cs typeface="Calibri"/>
              </a:rPr>
              <a:t>What is the key to our success?</a:t>
            </a:r>
          </a:p>
          <a:p>
            <a:pPr algn="ctr">
              <a:lnSpc>
                <a:spcPct val="150000"/>
              </a:lnSpc>
            </a:pPr>
            <a:r>
              <a:rPr lang="en-US" sz="1600">
                <a:solidFill>
                  <a:srgbClr val="000000"/>
                </a:solidFill>
                <a:ea typeface="Calibri"/>
                <a:cs typeface="Calibri"/>
              </a:rPr>
              <a:t>Why are we unique?</a:t>
            </a:r>
          </a:p>
          <a:p>
            <a:pPr algn="ctr">
              <a:lnSpc>
                <a:spcPct val="150000"/>
              </a:lnSpc>
            </a:pPr>
            <a:endParaRPr lang="en-US" sz="1600">
              <a:solidFill>
                <a:srgbClr val="000000"/>
              </a:solidFill>
              <a:ea typeface="Calibri"/>
              <a:cs typeface="Calibri"/>
            </a:endParaRPr>
          </a:p>
        </p:txBody>
      </p:sp>
      <p:sp>
        <p:nvSpPr>
          <p:cNvPr id="28" name="TextBox 27">
            <a:extLst>
              <a:ext uri="{FF2B5EF4-FFF2-40B4-BE49-F238E27FC236}">
                <a16:creationId xmlns:a16="http://schemas.microsoft.com/office/drawing/2014/main" id="{20A3420B-AACF-D15B-EC0F-F04B924097F7}"/>
              </a:ext>
            </a:extLst>
          </p:cNvPr>
          <p:cNvSpPr txBox="1"/>
          <p:nvPr/>
        </p:nvSpPr>
        <p:spPr>
          <a:xfrm>
            <a:off x="4663214" y="2749783"/>
            <a:ext cx="4471733" cy="1900777"/>
          </a:xfrm>
          <a:prstGeom prst="rect">
            <a:avLst/>
          </a:prstGeom>
          <a:noFill/>
        </p:spPr>
        <p:txBody>
          <a:bodyPr wrap="square">
            <a:spAutoFit/>
          </a:bodyPr>
          <a:lstStyle/>
          <a:p>
            <a:pPr algn="ctr">
              <a:lnSpc>
                <a:spcPct val="150000"/>
              </a:lnSpc>
            </a:pPr>
            <a:r>
              <a:rPr lang="en-US" sz="1600" b="1">
                <a:solidFill>
                  <a:srgbClr val="000000"/>
                </a:solidFill>
                <a:ea typeface="Calibri"/>
                <a:cs typeface="Calibri"/>
              </a:rPr>
              <a:t>OPPORTUNITIES FOR GROWTH</a:t>
            </a:r>
            <a:r>
              <a:rPr lang="en-US" sz="1600">
                <a:solidFill>
                  <a:srgbClr val="000000"/>
                </a:solidFill>
                <a:ea typeface="Calibri"/>
                <a:cs typeface="Calibri"/>
              </a:rPr>
              <a:t> </a:t>
            </a:r>
          </a:p>
          <a:p>
            <a:pPr algn="ctr">
              <a:lnSpc>
                <a:spcPct val="150000"/>
              </a:lnSpc>
            </a:pPr>
            <a:r>
              <a:rPr lang="en-US" sz="1600">
                <a:solidFill>
                  <a:srgbClr val="000000"/>
                </a:solidFill>
                <a:ea typeface="Calibri"/>
                <a:cs typeface="Calibri"/>
              </a:rPr>
              <a:t>What practice can we improve? </a:t>
            </a:r>
          </a:p>
          <a:p>
            <a:pPr algn="ctr">
              <a:lnSpc>
                <a:spcPct val="150000"/>
              </a:lnSpc>
            </a:pPr>
            <a:r>
              <a:rPr lang="en-US" sz="1600">
                <a:solidFill>
                  <a:srgbClr val="000000"/>
                </a:solidFill>
                <a:ea typeface="Calibri"/>
                <a:cs typeface="Calibri"/>
              </a:rPr>
              <a:t>How can we develop a stronger practice? </a:t>
            </a:r>
          </a:p>
          <a:p>
            <a:pPr algn="ctr">
              <a:lnSpc>
                <a:spcPct val="150000"/>
              </a:lnSpc>
            </a:pPr>
            <a:r>
              <a:rPr lang="en-US" sz="1600">
                <a:solidFill>
                  <a:srgbClr val="000000"/>
                </a:solidFill>
                <a:ea typeface="Calibri"/>
                <a:cs typeface="Calibri"/>
              </a:rPr>
              <a:t>What more could we do? What can we do less?</a:t>
            </a:r>
          </a:p>
          <a:p>
            <a:pPr algn="ctr">
              <a:lnSpc>
                <a:spcPct val="150000"/>
              </a:lnSpc>
            </a:pPr>
            <a:r>
              <a:rPr lang="en-US" sz="1600">
                <a:solidFill>
                  <a:srgbClr val="000000"/>
                </a:solidFill>
                <a:ea typeface="Calibri"/>
                <a:cs typeface="Calibri"/>
              </a:rPr>
              <a:t>What are others doing that can inspire us?</a:t>
            </a:r>
          </a:p>
        </p:txBody>
      </p:sp>
      <p:pic>
        <p:nvPicPr>
          <p:cNvPr id="30" name="Picture 29">
            <a:extLst>
              <a:ext uri="{FF2B5EF4-FFF2-40B4-BE49-F238E27FC236}">
                <a16:creationId xmlns:a16="http://schemas.microsoft.com/office/drawing/2014/main" id="{332CBB3F-F5A9-69D8-95F1-98D3884421C2}"/>
              </a:ext>
            </a:extLst>
          </p:cNvPr>
          <p:cNvPicPr>
            <a:picLocks noChangeAspect="1"/>
          </p:cNvPicPr>
          <p:nvPr/>
        </p:nvPicPr>
        <p:blipFill>
          <a:blip r:embed="rId2"/>
          <a:stretch>
            <a:fillRect/>
          </a:stretch>
        </p:blipFill>
        <p:spPr>
          <a:xfrm>
            <a:off x="1676026" y="1612843"/>
            <a:ext cx="1358742" cy="1142867"/>
          </a:xfrm>
          <a:prstGeom prst="rect">
            <a:avLst/>
          </a:prstGeom>
        </p:spPr>
      </p:pic>
      <p:pic>
        <p:nvPicPr>
          <p:cNvPr id="31" name="Picture 30">
            <a:extLst>
              <a:ext uri="{FF2B5EF4-FFF2-40B4-BE49-F238E27FC236}">
                <a16:creationId xmlns:a16="http://schemas.microsoft.com/office/drawing/2014/main" id="{45A6F818-BE7E-1EF3-2CEE-31DABC3F6A42}"/>
              </a:ext>
            </a:extLst>
          </p:cNvPr>
          <p:cNvPicPr>
            <a:picLocks noChangeAspect="1"/>
          </p:cNvPicPr>
          <p:nvPr/>
        </p:nvPicPr>
        <p:blipFill>
          <a:blip r:embed="rId3"/>
          <a:stretch>
            <a:fillRect/>
          </a:stretch>
        </p:blipFill>
        <p:spPr>
          <a:xfrm rot="320393">
            <a:off x="5934364" y="1521664"/>
            <a:ext cx="1371697" cy="1264113"/>
          </a:xfrm>
          <a:prstGeom prst="rect">
            <a:avLst/>
          </a:prstGeom>
        </p:spPr>
      </p:pic>
    </p:spTree>
    <p:extLst>
      <p:ext uri="{BB962C8B-B14F-4D97-AF65-F5344CB8AC3E}">
        <p14:creationId xmlns:p14="http://schemas.microsoft.com/office/powerpoint/2010/main" val="166446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6BBB9F-2519-4B27-6D18-C2A15AAD38F3}"/>
              </a:ext>
            </a:extLst>
          </p:cNvPr>
          <p:cNvPicPr>
            <a:picLocks noChangeAspect="1"/>
          </p:cNvPicPr>
          <p:nvPr/>
        </p:nvPicPr>
        <p:blipFill rotWithShape="1">
          <a:blip r:embed="rId2"/>
          <a:srcRect l="19873" t="18798" r="19294" b="20655"/>
          <a:stretch/>
        </p:blipFill>
        <p:spPr>
          <a:xfrm>
            <a:off x="2629988" y="1343346"/>
            <a:ext cx="4119937" cy="4171308"/>
          </a:xfrm>
          <a:prstGeom prst="rect">
            <a:avLst/>
          </a:prstGeom>
        </p:spPr>
      </p:pic>
      <p:sp>
        <p:nvSpPr>
          <p:cNvPr id="6" name="Title 1">
            <a:extLst>
              <a:ext uri="{FF2B5EF4-FFF2-40B4-BE49-F238E27FC236}">
                <a16:creationId xmlns:a16="http://schemas.microsoft.com/office/drawing/2014/main" id="{1921213F-CAF0-256E-2931-EB602D4754B5}"/>
              </a:ext>
            </a:extLst>
          </p:cNvPr>
          <p:cNvSpPr txBox="1">
            <a:spLocks/>
          </p:cNvSpPr>
          <p:nvPr/>
        </p:nvSpPr>
        <p:spPr>
          <a:xfrm>
            <a:off x="451304" y="181561"/>
            <a:ext cx="8543925" cy="780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400" b="1">
                <a:latin typeface="Century Gothic" panose="020B0502020202020204" pitchFamily="34" charset="0"/>
              </a:rPr>
              <a:t>From soil to blossom</a:t>
            </a:r>
            <a:endParaRPr lang="en-AU" sz="4400" b="1">
              <a:latin typeface="Century Gothic" panose="020B0502020202020204" pitchFamily="34" charset="0"/>
            </a:endParaRPr>
          </a:p>
        </p:txBody>
      </p:sp>
      <p:sp>
        <p:nvSpPr>
          <p:cNvPr id="7" name="TextBox 6">
            <a:extLst>
              <a:ext uri="{FF2B5EF4-FFF2-40B4-BE49-F238E27FC236}">
                <a16:creationId xmlns:a16="http://schemas.microsoft.com/office/drawing/2014/main" id="{2EBC8E19-A51C-A286-6636-B5082CB54872}"/>
              </a:ext>
            </a:extLst>
          </p:cNvPr>
          <p:cNvSpPr txBox="1"/>
          <p:nvPr/>
        </p:nvSpPr>
        <p:spPr>
          <a:xfrm>
            <a:off x="5296883" y="1286447"/>
            <a:ext cx="4119937" cy="726284"/>
          </a:xfrm>
          <a:prstGeom prst="rect">
            <a:avLst/>
          </a:prstGeom>
        </p:spPr>
        <p:txBody>
          <a:bodyPr vert="horz" lIns="91440" tIns="45720" rIns="91440" bIns="45720" rtlCol="0">
            <a:normAutofit/>
          </a:bodyPr>
          <a:lstStyle/>
          <a:p>
            <a:pPr defTabSz="914400">
              <a:lnSpc>
                <a:spcPct val="90000"/>
              </a:lnSpc>
              <a:spcAft>
                <a:spcPts val="600"/>
              </a:spcAft>
            </a:pPr>
            <a:r>
              <a:rPr lang="en-US" sz="1200" b="1"/>
              <a:t>Tending to the soil </a:t>
            </a:r>
            <a:r>
              <a:rPr lang="en-US" sz="1200"/>
              <a:t>- we are in the first phase; we are informing ourselves of how this standard works in our area so that we can start to plant and grow.</a:t>
            </a:r>
          </a:p>
        </p:txBody>
      </p:sp>
      <p:sp>
        <p:nvSpPr>
          <p:cNvPr id="9" name="TextBox 8">
            <a:extLst>
              <a:ext uri="{FF2B5EF4-FFF2-40B4-BE49-F238E27FC236}">
                <a16:creationId xmlns:a16="http://schemas.microsoft.com/office/drawing/2014/main" id="{4B4B7B04-3833-32C1-4ECA-7902BB56FBB3}"/>
              </a:ext>
            </a:extLst>
          </p:cNvPr>
          <p:cNvSpPr txBox="1"/>
          <p:nvPr/>
        </p:nvSpPr>
        <p:spPr>
          <a:xfrm>
            <a:off x="6692844" y="2490052"/>
            <a:ext cx="2423985"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lgn="just">
              <a:spcAft>
                <a:spcPts val="600"/>
              </a:spcAft>
            </a:pPr>
            <a:r>
              <a:rPr lang="en-US">
                <a:latin typeface="+mn-lt"/>
              </a:rPr>
              <a:t>Planting the seed – </a:t>
            </a:r>
            <a:r>
              <a:rPr lang="en-US" b="0">
                <a:latin typeface="+mn-lt"/>
              </a:rPr>
              <a:t>we have taken the next step; we are developing and working towards meeting this standard.</a:t>
            </a:r>
            <a:endParaRPr lang="en-AU" b="0">
              <a:latin typeface="+mn-lt"/>
            </a:endParaRPr>
          </a:p>
        </p:txBody>
      </p:sp>
      <p:sp>
        <p:nvSpPr>
          <p:cNvPr id="11" name="TextBox 10">
            <a:extLst>
              <a:ext uri="{FF2B5EF4-FFF2-40B4-BE49-F238E27FC236}">
                <a16:creationId xmlns:a16="http://schemas.microsoft.com/office/drawing/2014/main" id="{4DEAFDE6-E894-D69F-6250-3A8E9D20C554}"/>
              </a:ext>
            </a:extLst>
          </p:cNvPr>
          <p:cNvSpPr txBox="1"/>
          <p:nvPr/>
        </p:nvSpPr>
        <p:spPr>
          <a:xfrm>
            <a:off x="5830562" y="5064456"/>
            <a:ext cx="2778073" cy="830997"/>
          </a:xfrm>
          <a:prstGeom prst="rect">
            <a:avLst/>
          </a:prstGeom>
          <a:noFill/>
        </p:spPr>
        <p:txBody>
          <a:bodyPr wrap="square">
            <a:spAutoFit/>
          </a:bodyPr>
          <a:lstStyle>
            <a:defPPr>
              <a:defRPr lang="en-US"/>
            </a:defPPr>
            <a:lvl1pPr>
              <a:defRPr sz="1200" b="1">
                <a:latin typeface="Century Gothic" panose="020B0502020202020204" pitchFamily="34" charset="0"/>
              </a:defRPr>
            </a:lvl1pPr>
          </a:lstStyle>
          <a:p>
            <a:pPr>
              <a:spcAft>
                <a:spcPts val="600"/>
              </a:spcAft>
            </a:pPr>
            <a:r>
              <a:rPr lang="en-US">
                <a:latin typeface="+mn-lt"/>
              </a:rPr>
              <a:t>Seedling </a:t>
            </a:r>
            <a:r>
              <a:rPr lang="en-US" b="0">
                <a:latin typeface="+mn-lt"/>
              </a:rPr>
              <a:t>–  We are doing this most of the time, but maybe not as consistently as we would like to, we still need to nurture our practice to get stronger</a:t>
            </a:r>
            <a:r>
              <a:rPr lang="en-US">
                <a:latin typeface="+mn-lt"/>
              </a:rPr>
              <a:t>.</a:t>
            </a:r>
            <a:endParaRPr lang="en-AU">
              <a:latin typeface="+mn-lt"/>
            </a:endParaRPr>
          </a:p>
        </p:txBody>
      </p:sp>
      <p:sp>
        <p:nvSpPr>
          <p:cNvPr id="17" name="TextBox 16">
            <a:extLst>
              <a:ext uri="{FF2B5EF4-FFF2-40B4-BE49-F238E27FC236}">
                <a16:creationId xmlns:a16="http://schemas.microsoft.com/office/drawing/2014/main" id="{27DC41BC-12FF-4AD8-1FED-5C63A69231EB}"/>
              </a:ext>
            </a:extLst>
          </p:cNvPr>
          <p:cNvSpPr txBox="1"/>
          <p:nvPr/>
        </p:nvSpPr>
        <p:spPr>
          <a:xfrm>
            <a:off x="133436" y="3054103"/>
            <a:ext cx="2718275" cy="1015663"/>
          </a:xfrm>
          <a:prstGeom prst="rect">
            <a:avLst/>
          </a:prstGeom>
          <a:noFill/>
        </p:spPr>
        <p:txBody>
          <a:bodyPr wrap="square">
            <a:spAutoFit/>
          </a:bodyPr>
          <a:lstStyle/>
          <a:p>
            <a:pPr algn="just">
              <a:spcAft>
                <a:spcPts val="600"/>
              </a:spcAft>
            </a:pPr>
            <a:r>
              <a:rPr lang="en-US" sz="1200" b="1"/>
              <a:t>Blossom</a:t>
            </a:r>
            <a:r>
              <a:rPr lang="en-US" sz="1200"/>
              <a:t> – now we are as strong as we can possibly be; we are blossoming to our full potential and ready to let seeds fall for future generations and share our wisdom.</a:t>
            </a:r>
            <a:endParaRPr lang="en-AU" sz="1200"/>
          </a:p>
        </p:txBody>
      </p:sp>
      <p:sp>
        <p:nvSpPr>
          <p:cNvPr id="23" name="TextBox 22">
            <a:extLst>
              <a:ext uri="{FF2B5EF4-FFF2-40B4-BE49-F238E27FC236}">
                <a16:creationId xmlns:a16="http://schemas.microsoft.com/office/drawing/2014/main" id="{1950FA04-CDA0-FC1D-4D44-2F4C85D5D396}"/>
              </a:ext>
            </a:extLst>
          </p:cNvPr>
          <p:cNvSpPr txBox="1"/>
          <p:nvPr/>
        </p:nvSpPr>
        <p:spPr>
          <a:xfrm>
            <a:off x="771278" y="5114450"/>
            <a:ext cx="2893704" cy="830997"/>
          </a:xfrm>
          <a:prstGeom prst="rect">
            <a:avLst/>
          </a:prstGeom>
          <a:noFill/>
        </p:spPr>
        <p:txBody>
          <a:bodyPr wrap="square">
            <a:spAutoFit/>
          </a:bodyPr>
          <a:lstStyle/>
          <a:p>
            <a:pPr algn="just">
              <a:spcAft>
                <a:spcPts val="600"/>
              </a:spcAft>
            </a:pPr>
            <a:r>
              <a:rPr lang="en-US" sz="1200" b="1"/>
              <a:t>Sprouted</a:t>
            </a:r>
            <a:r>
              <a:rPr lang="en-US" sz="1200"/>
              <a:t> –  We are doing this! We have solid ground for this practice and are confident that we are doing everything in accordance with the Service Standards.</a:t>
            </a:r>
            <a:endParaRPr lang="en-AU" sz="1200"/>
          </a:p>
        </p:txBody>
      </p:sp>
    </p:spTree>
    <p:extLst>
      <p:ext uri="{BB962C8B-B14F-4D97-AF65-F5344CB8AC3E}">
        <p14:creationId xmlns:p14="http://schemas.microsoft.com/office/powerpoint/2010/main" val="34182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F733DE-8E23-9D6F-BA73-09035EA24C4E}"/>
              </a:ext>
            </a:extLst>
          </p:cNvPr>
          <p:cNvSpPr txBox="1">
            <a:spLocks/>
          </p:cNvSpPr>
          <p:nvPr/>
        </p:nvSpPr>
        <p:spPr>
          <a:xfrm>
            <a:off x="680913" y="-41583"/>
            <a:ext cx="854392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latin typeface="Century Gothic"/>
              </a:rPr>
              <a:t>Action plan to grow</a:t>
            </a:r>
            <a:endParaRPr lang="en-US"/>
          </a:p>
        </p:txBody>
      </p:sp>
      <p:sp>
        <p:nvSpPr>
          <p:cNvPr id="5" name="TextBox 4">
            <a:extLst>
              <a:ext uri="{FF2B5EF4-FFF2-40B4-BE49-F238E27FC236}">
                <a16:creationId xmlns:a16="http://schemas.microsoft.com/office/drawing/2014/main" id="{30ED7274-828D-BDA6-FE80-4176688374E9}"/>
              </a:ext>
            </a:extLst>
          </p:cNvPr>
          <p:cNvSpPr txBox="1"/>
          <p:nvPr/>
        </p:nvSpPr>
        <p:spPr>
          <a:xfrm>
            <a:off x="836225" y="2639278"/>
            <a:ext cx="8233299" cy="2957861"/>
          </a:xfrm>
          <a:prstGeom prst="rect">
            <a:avLst/>
          </a:prstGeom>
          <a:noFill/>
        </p:spPr>
        <p:txBody>
          <a:bodyPr wrap="square" lIns="91440" tIns="45720" rIns="91440" bIns="45720" anchor="t">
            <a:spAutoFit/>
          </a:bodyPr>
          <a:lstStyle/>
          <a:p>
            <a:pPr algn="ctr">
              <a:lnSpc>
                <a:spcPct val="150000"/>
              </a:lnSpc>
            </a:pPr>
            <a:endParaRPr lang="en-US"/>
          </a:p>
          <a:p>
            <a:pPr algn="ctr">
              <a:lnSpc>
                <a:spcPct val="150000"/>
              </a:lnSpc>
            </a:pPr>
            <a:r>
              <a:rPr lang="en-US">
                <a:ea typeface="+mn-lt"/>
                <a:cs typeface="+mn-lt"/>
              </a:rPr>
              <a:t>What’s one thing we could start doing to better meet this standard?</a:t>
            </a:r>
          </a:p>
          <a:p>
            <a:pPr algn="ctr">
              <a:lnSpc>
                <a:spcPct val="150000"/>
              </a:lnSpc>
            </a:pPr>
            <a:r>
              <a:rPr lang="en-US">
                <a:ea typeface="+mn-lt"/>
                <a:cs typeface="+mn-lt"/>
              </a:rPr>
              <a:t>What can we stop doing to more efficiently meet this standard?</a:t>
            </a:r>
            <a:endParaRPr lang="en-US"/>
          </a:p>
          <a:p>
            <a:pPr algn="ctr">
              <a:lnSpc>
                <a:spcPct val="150000"/>
              </a:lnSpc>
            </a:pPr>
            <a:r>
              <a:rPr lang="en-US">
                <a:ea typeface="Calibri" panose="020F0502020204030204"/>
                <a:cs typeface="Calibri" panose="020F0502020204030204"/>
              </a:rPr>
              <a:t>What resources can we connect with in Community?</a:t>
            </a:r>
          </a:p>
          <a:p>
            <a:pPr algn="ctr">
              <a:lnSpc>
                <a:spcPct val="150000"/>
              </a:lnSpc>
            </a:pPr>
            <a:r>
              <a:rPr lang="en-US">
                <a:ea typeface="Calibri" panose="020F0502020204030204"/>
                <a:cs typeface="Calibri" panose="020F0502020204030204"/>
              </a:rPr>
              <a:t>What other resources can we utilize?</a:t>
            </a:r>
          </a:p>
          <a:p>
            <a:pPr algn="ctr">
              <a:lnSpc>
                <a:spcPct val="150000"/>
              </a:lnSpc>
            </a:pPr>
            <a:r>
              <a:rPr lang="en-US">
                <a:ea typeface="Calibri" panose="020F0502020204030204"/>
                <a:cs typeface="Calibri" panose="020F0502020204030204"/>
              </a:rPr>
              <a:t>What support might we need to implement changes and improvements?</a:t>
            </a:r>
          </a:p>
          <a:p>
            <a:pPr algn="ctr">
              <a:lnSpc>
                <a:spcPct val="150000"/>
              </a:lnSpc>
            </a:pPr>
            <a:r>
              <a:rPr lang="en-US">
                <a:ea typeface="+mn-lt"/>
                <a:cs typeface="+mn-lt"/>
              </a:rPr>
              <a:t>What’s one thing that would make it easier to meet this standard?</a:t>
            </a:r>
          </a:p>
        </p:txBody>
      </p:sp>
      <p:sp>
        <p:nvSpPr>
          <p:cNvPr id="7" name="TextBox 6">
            <a:extLst>
              <a:ext uri="{FF2B5EF4-FFF2-40B4-BE49-F238E27FC236}">
                <a16:creationId xmlns:a16="http://schemas.microsoft.com/office/drawing/2014/main" id="{7614F716-3BAB-BD2E-AB7F-2B857671368E}"/>
              </a:ext>
            </a:extLst>
          </p:cNvPr>
          <p:cNvSpPr txBox="1"/>
          <p:nvPr/>
        </p:nvSpPr>
        <p:spPr>
          <a:xfrm>
            <a:off x="2753023" y="1905493"/>
            <a:ext cx="4952244" cy="455189"/>
          </a:xfrm>
          <a:prstGeom prst="rect">
            <a:avLst/>
          </a:prstGeom>
          <a:noFill/>
        </p:spPr>
        <p:txBody>
          <a:bodyPr wrap="square">
            <a:spAutoFit/>
          </a:bodyPr>
          <a:lstStyle/>
          <a:p>
            <a:pPr algn="ctr">
              <a:lnSpc>
                <a:spcPct val="150000"/>
              </a:lnSpc>
            </a:pPr>
            <a:r>
              <a:rPr lang="en-US" b="1">
                <a:solidFill>
                  <a:schemeClr val="tx1"/>
                </a:solidFill>
                <a:latin typeface="Century Gothic" panose="020B0502020202020204" pitchFamily="34" charset="0"/>
              </a:rPr>
              <a:t>GREEN POST-ITS </a:t>
            </a:r>
          </a:p>
        </p:txBody>
      </p:sp>
      <p:pic>
        <p:nvPicPr>
          <p:cNvPr id="9" name="Picture 8">
            <a:extLst>
              <a:ext uri="{FF2B5EF4-FFF2-40B4-BE49-F238E27FC236}">
                <a16:creationId xmlns:a16="http://schemas.microsoft.com/office/drawing/2014/main" id="{B41FBE67-2F52-70D0-D665-31BF56B7C7D7}"/>
              </a:ext>
            </a:extLst>
          </p:cNvPr>
          <p:cNvPicPr>
            <a:picLocks noChangeAspect="1"/>
          </p:cNvPicPr>
          <p:nvPr/>
        </p:nvPicPr>
        <p:blipFill>
          <a:blip r:embed="rId2"/>
          <a:stretch>
            <a:fillRect/>
          </a:stretch>
        </p:blipFill>
        <p:spPr>
          <a:xfrm rot="244791">
            <a:off x="2697105" y="1613898"/>
            <a:ext cx="1487321" cy="1252655"/>
          </a:xfrm>
          <a:prstGeom prst="rect">
            <a:avLst/>
          </a:prstGeom>
        </p:spPr>
      </p:pic>
    </p:spTree>
    <p:extLst>
      <p:ext uri="{BB962C8B-B14F-4D97-AF65-F5344CB8AC3E}">
        <p14:creationId xmlns:p14="http://schemas.microsoft.com/office/powerpoint/2010/main" val="353718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 y="0"/>
            <a:ext cx="99057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extBox 2">
            <a:extLst>
              <a:ext uri="{FF2B5EF4-FFF2-40B4-BE49-F238E27FC236}">
                <a16:creationId xmlns:a16="http://schemas.microsoft.com/office/drawing/2014/main" id="{8DE32E4F-50AF-73AB-70BB-747E4CD0289F}"/>
              </a:ext>
            </a:extLst>
          </p:cNvPr>
          <p:cNvSpPr txBox="1"/>
          <p:nvPr/>
        </p:nvSpPr>
        <p:spPr>
          <a:xfrm>
            <a:off x="958121" y="1280679"/>
            <a:ext cx="7989757" cy="13255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1" kern="1200">
                <a:latin typeface="Century Gothic" panose="020B0502020202020204" pitchFamily="34" charset="0"/>
                <a:ea typeface="+mj-ea"/>
                <a:cs typeface="+mj-cs"/>
              </a:rPr>
              <a:t>Young People are </a:t>
            </a:r>
            <a:endParaRPr lang="en-US" sz="4000" kern="1200">
              <a:latin typeface="Century Gothic" panose="020B0502020202020204" pitchFamily="34" charset="0"/>
              <a:ea typeface="+mj-ea"/>
              <a:cs typeface="+mj-cs"/>
            </a:endParaRPr>
          </a:p>
          <a:p>
            <a:pPr algn="ctr" defTabSz="914400">
              <a:lnSpc>
                <a:spcPct val="90000"/>
              </a:lnSpc>
              <a:spcBef>
                <a:spcPct val="0"/>
              </a:spcBef>
              <a:spcAft>
                <a:spcPts val="600"/>
              </a:spcAft>
            </a:pPr>
            <a:r>
              <a:rPr lang="en-US" sz="4000" b="1" kern="1200">
                <a:latin typeface="Century Gothic" panose="020B0502020202020204" pitchFamily="34" charset="0"/>
                <a:ea typeface="+mj-ea"/>
                <a:cs typeface="+mj-cs"/>
              </a:rPr>
              <a:t>Equal Partners </a:t>
            </a:r>
            <a:endParaRPr lang="en-US" sz="4000" kern="1200">
              <a:latin typeface="Century Gothic" panose="020B0502020202020204" pitchFamily="34" charset="0"/>
              <a:ea typeface="+mj-ea"/>
              <a:cs typeface="+mj-cs"/>
            </a:endParaRPr>
          </a:p>
        </p:txBody>
      </p:sp>
      <p:grpSp>
        <p:nvGrpSpPr>
          <p:cNvPr id="18" name="Group 17">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35535" y="0"/>
            <a:ext cx="3170465" cy="2382977"/>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5B22AF7-E14B-2DA5-D45C-E107938ACD97}"/>
              </a:ext>
            </a:extLst>
          </p:cNvPr>
          <p:cNvSpPr txBox="1"/>
          <p:nvPr/>
        </p:nvSpPr>
        <p:spPr>
          <a:xfrm>
            <a:off x="958121" y="3112418"/>
            <a:ext cx="7989757" cy="2693976"/>
          </a:xfrm>
          <a:prstGeom prst="rect">
            <a:avLst/>
          </a:prstGeom>
        </p:spPr>
        <p:txBody>
          <a:bodyPr vert="horz" lIns="91440" tIns="45720" rIns="91440" bIns="45720" rtlCol="0">
            <a:normAutofit/>
          </a:bodyPr>
          <a:lstStyle/>
          <a:p>
            <a:pPr algn="ctr" defTabSz="914400">
              <a:lnSpc>
                <a:spcPct val="90000"/>
              </a:lnSpc>
              <a:spcAft>
                <a:spcPts val="600"/>
              </a:spcAft>
            </a:pPr>
            <a:r>
              <a:rPr lang="en-US" sz="2800"/>
              <a:t>Young people feel listened to, heard and  understood. Lived experience and perspective are valued and consulted before any decisions about how our Home Stretch WA works</a:t>
            </a:r>
          </a:p>
        </p:txBody>
      </p:sp>
      <p:grpSp>
        <p:nvGrpSpPr>
          <p:cNvPr id="24" name="Group 23">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355396" cy="2175328"/>
            <a:chOff x="-305" y="-1"/>
            <a:chExt cx="3832880" cy="2876136"/>
          </a:xfrm>
        </p:grpSpPr>
        <p:sp>
          <p:nvSpPr>
            <p:cNvPr id="25" name="Freeform: Shape 24">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435650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40DC3FE9185E46905F89DC3853F52A" ma:contentTypeVersion="30" ma:contentTypeDescription="Create a new document." ma:contentTypeScope="" ma:versionID="5129a1b13d5cdc98178634d589536e39">
  <xsd:schema xmlns:xsd="http://www.w3.org/2001/XMLSchema" xmlns:xs="http://www.w3.org/2001/XMLSchema" xmlns:p="http://schemas.microsoft.com/office/2006/metadata/properties" xmlns:ns2="0360b95a-be0e-49d9-8294-b65e34c53ba4" xmlns:ns3="f2ea6035-7443-40f2-a7b0-07dd8ea4a244" targetNamespace="http://schemas.microsoft.com/office/2006/metadata/properties" ma:root="true" ma:fieldsID="b8e462aa0f28aea80883c0e520c72d2c" ns2:_="" ns3:_="">
    <xsd:import namespace="0360b95a-be0e-49d9-8294-b65e34c53ba4"/>
    <xsd:import namespace="f2ea6035-7443-40f2-a7b0-07dd8ea4a2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Date" minOccurs="0"/>
                <xsd:element ref="ns2:Test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60b95a-be0e-49d9-8294-b65e34c53ba4"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hidden="true" ma:internalName="MediaServiceAutoTags" ma:readOnly="true">
      <xsd:simpleType>
        <xsd:restriction base="dms:Text"/>
      </xsd:simpleType>
    </xsd:element>
    <xsd:element name="MediaServiceLocation" ma:index="13" nillable="true" ma:displayName="Location" ma:hidden="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7400058-9ee8-4424-a975-0c6aae9a367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Only" ma:internalName="Date">
      <xsd:simpleType>
        <xsd:restriction base="dms:DateTime"/>
      </xsd:simpleType>
    </xsd:element>
    <xsd:element name="Test2" ma:index="27" nillable="true" ma:displayName="Test2" ma:format="Dropdown" ma:internalName="Test2">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f2ea6035-7443-40f2-a7b0-07dd8ea4a244"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177a4c90-e371-4b6e-a5d5-1121745a4788}" ma:internalName="TaxCatchAll" ma:readOnly="false" ma:showField="CatchAllData" ma:web="f2ea6035-7443-40f2-a7b0-07dd8ea4a2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60b95a-be0e-49d9-8294-b65e34c53ba4">
      <Terms xmlns="http://schemas.microsoft.com/office/infopath/2007/PartnerControls"/>
    </lcf76f155ced4ddcb4097134ff3c332f>
    <TaxCatchAll xmlns="f2ea6035-7443-40f2-a7b0-07dd8ea4a244" xsi:nil="true"/>
    <Date xmlns="0360b95a-be0e-49d9-8294-b65e34c53ba4" xsi:nil="true"/>
    <Test2 xmlns="0360b95a-be0e-49d9-8294-b65e34c53ba4" xsi:nil="true"/>
  </documentManagement>
</p:properties>
</file>

<file path=customXml/itemProps1.xml><?xml version="1.0" encoding="utf-8"?>
<ds:datastoreItem xmlns:ds="http://schemas.openxmlformats.org/officeDocument/2006/customXml" ds:itemID="{CC1606C6-3897-48B8-B791-A671BDE8BBAB}">
  <ds:schemaRefs>
    <ds:schemaRef ds:uri="http://schemas.microsoft.com/sharepoint/v3/contenttype/forms"/>
  </ds:schemaRefs>
</ds:datastoreItem>
</file>

<file path=customXml/itemProps2.xml><?xml version="1.0" encoding="utf-8"?>
<ds:datastoreItem xmlns:ds="http://schemas.openxmlformats.org/officeDocument/2006/customXml" ds:itemID="{F8DBCC10-0F40-4571-BB8E-1542D9B48A49}">
  <ds:schemaRefs>
    <ds:schemaRef ds:uri="0360b95a-be0e-49d9-8294-b65e34c53ba4"/>
    <ds:schemaRef ds:uri="f2ea6035-7443-40f2-a7b0-07dd8ea4a2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23AB70-55F8-4D89-84C6-562EC97E8F56}">
  <ds:schemaRefs>
    <ds:schemaRef ds:uri="0360b95a-be0e-49d9-8294-b65e34c53ba4"/>
    <ds:schemaRef ds:uri="f2ea6035-7443-40f2-a7b0-07dd8ea4a2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A4 Paper (210x297 mm)</PresentationFormat>
  <Slides>46</Slides>
  <Notes>8</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How to Guide</vt:lpstr>
      <vt:lpstr>Smooth Transition</vt:lpstr>
      <vt:lpstr>Smooth Transition</vt:lpstr>
      <vt:lpstr>PowerPoint Presentation</vt:lpstr>
      <vt:lpstr>Smooth  Transition  - continuation  of support 21 +  </vt:lpstr>
      <vt:lpstr>Reflect</vt:lpstr>
      <vt:lpstr>PowerPoint Presentation</vt:lpstr>
      <vt:lpstr>PowerPoint Presentation</vt:lpstr>
      <vt:lpstr>PowerPoint Presentation</vt:lpstr>
      <vt:lpstr>PowerPoint Presentation</vt:lpstr>
      <vt:lpstr>Young People are equal Partners</vt:lpstr>
      <vt:lpstr>Reflect</vt:lpstr>
      <vt:lpstr>PowerPoint Presentation</vt:lpstr>
      <vt:lpstr>PowerPoint Presentation</vt:lpstr>
      <vt:lpstr>PowerPoint Presentation</vt:lpstr>
      <vt:lpstr>Transition Coach   </vt:lpstr>
      <vt:lpstr>Reflect</vt:lpstr>
      <vt:lpstr>PowerPoint Presentation</vt:lpstr>
      <vt:lpstr>PowerPoint Presentation</vt:lpstr>
      <vt:lpstr>PowerPoint Presentation</vt:lpstr>
      <vt:lpstr>PowerPoint Presentation</vt:lpstr>
      <vt:lpstr>PowerPoint Presentation</vt:lpstr>
      <vt:lpstr>Invest In Me    </vt:lpstr>
      <vt:lpstr>Reflect</vt:lpstr>
      <vt:lpstr>PowerPoint Presentation</vt:lpstr>
      <vt:lpstr>PowerPoint Presentation</vt:lpstr>
      <vt:lpstr>PowerPoint Presentation</vt:lpstr>
      <vt:lpstr>PowerPoint Presentation</vt:lpstr>
      <vt:lpstr>Staying On  </vt:lpstr>
      <vt:lpstr>Reflect</vt:lpstr>
      <vt:lpstr>PowerPoint Presentation</vt:lpstr>
      <vt:lpstr>PowerPoint Presentation</vt:lpstr>
      <vt:lpstr>PowerPoint Presentation</vt:lpstr>
      <vt:lpstr>Support  Circles  </vt:lpstr>
      <vt:lpstr>Reflect</vt:lpstr>
      <vt:lpstr>PowerPoint Presentation</vt:lpstr>
      <vt:lpstr>PowerPoint Presentation</vt:lpstr>
      <vt:lpstr>PowerPoint Presentation</vt:lpstr>
      <vt:lpstr>Housing Allowance  </vt:lpstr>
      <vt:lpstr>Reflect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Kazim</dc:creator>
  <cp:revision>1</cp:revision>
  <dcterms:created xsi:type="dcterms:W3CDTF">2023-06-14T06:03:59Z</dcterms:created>
  <dcterms:modified xsi:type="dcterms:W3CDTF">2025-06-29T15:23:31Z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0x0101007940DC3FE9185E46905F89DC3853F52A</vt:lpwstr>
  </property>
  <property fmtid="{D5CDD505-2E9C-101B-9397-08002B2CF9AE}" pid="3" name="MediaServiceImageTags">
    <vt:lpwstr/>
  </property>
</Properties>
</file>